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1.xml" ContentType="application/vnd.openxmlformats-officedocument.drawingml.chartshape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67" r:id="rId2"/>
    <p:sldId id="263" r:id="rId3"/>
    <p:sldId id="268" r:id="rId4"/>
    <p:sldId id="265" r:id="rId5"/>
    <p:sldId id="269" r:id="rId6"/>
    <p:sldId id="279" r:id="rId7"/>
    <p:sldId id="278" r:id="rId8"/>
    <p:sldId id="287" r:id="rId9"/>
    <p:sldId id="270" r:id="rId10"/>
    <p:sldId id="259" r:id="rId11"/>
    <p:sldId id="273" r:id="rId12"/>
    <p:sldId id="272" r:id="rId13"/>
    <p:sldId id="271" r:id="rId14"/>
    <p:sldId id="283" r:id="rId15"/>
    <p:sldId id="285" r:id="rId16"/>
    <p:sldId id="281" r:id="rId17"/>
    <p:sldId id="286" r:id="rId18"/>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7" autoAdjust="0"/>
    <p:restoredTop sz="94673" autoAdjust="0"/>
  </p:normalViewPr>
  <p:slideViewPr>
    <p:cSldViewPr snapToGrid="0">
      <p:cViewPr varScale="1">
        <p:scale>
          <a:sx n="99" d="100"/>
          <a:sy n="99" d="100"/>
        </p:scale>
        <p:origin x="108" y="48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7" d="100"/>
          <a:sy n="87" d="100"/>
        </p:scale>
        <p:origin x="272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larry\Dropbox\Documents\Bats\Communication\NEBWG\summary.xlsm"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arry\Dropbox\Documents\Bats\Communication\NEBWG\summary.xlsm"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arry\Dropbox\Documents\Bats\Communication\NEBWG\WMCCflyby.xlsm"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4621587615608443E-2"/>
          <c:y val="6.9042117398876543E-2"/>
          <c:w val="0.9288660908445493"/>
          <c:h val="0.8416746864975212"/>
        </c:manualLayout>
      </c:layout>
      <c:scatterChart>
        <c:scatterStyle val="lineMarker"/>
        <c:varyColors val="0"/>
        <c:ser>
          <c:idx val="0"/>
          <c:order val="0"/>
          <c:tx>
            <c:strRef>
              <c:f>emergTimes!$M$1</c:f>
              <c:strCache>
                <c:ptCount val="1"/>
                <c:pt idx="0">
                  <c:v>Net Outflow</c:v>
                </c:pt>
              </c:strCache>
            </c:strRef>
          </c:tx>
          <c:spPr>
            <a:ln w="19050" cap="rnd">
              <a:noFill/>
              <a:round/>
            </a:ln>
            <a:effectLst/>
          </c:spPr>
          <c:marker>
            <c:symbol val="circle"/>
            <c:size val="5"/>
            <c:spPr>
              <a:solidFill>
                <a:schemeClr val="accent1"/>
              </a:solidFill>
              <a:ln w="9525">
                <a:solidFill>
                  <a:schemeClr val="accent1"/>
                </a:solidFill>
              </a:ln>
              <a:effectLst/>
            </c:spPr>
          </c:marker>
          <c:xVal>
            <c:numRef>
              <c:f>emergTimes!$L$5:$L$196</c:f>
              <c:numCache>
                <c:formatCode>d\-mmm</c:formatCode>
                <c:ptCount val="192"/>
                <c:pt idx="0">
                  <c:v>46124</c:v>
                </c:pt>
                <c:pt idx="1">
                  <c:v>46125</c:v>
                </c:pt>
                <c:pt idx="2">
                  <c:v>46126</c:v>
                </c:pt>
                <c:pt idx="3">
                  <c:v>46127</c:v>
                </c:pt>
                <c:pt idx="4">
                  <c:v>46128</c:v>
                </c:pt>
                <c:pt idx="5">
                  <c:v>46129</c:v>
                </c:pt>
                <c:pt idx="6">
                  <c:v>46130</c:v>
                </c:pt>
                <c:pt idx="7">
                  <c:v>46131</c:v>
                </c:pt>
                <c:pt idx="8">
                  <c:v>46132</c:v>
                </c:pt>
                <c:pt idx="9">
                  <c:v>46133</c:v>
                </c:pt>
                <c:pt idx="10">
                  <c:v>46134</c:v>
                </c:pt>
                <c:pt idx="11">
                  <c:v>46135</c:v>
                </c:pt>
                <c:pt idx="12">
                  <c:v>46136</c:v>
                </c:pt>
                <c:pt idx="13">
                  <c:v>46137</c:v>
                </c:pt>
                <c:pt idx="14">
                  <c:v>46138</c:v>
                </c:pt>
                <c:pt idx="15">
                  <c:v>46139</c:v>
                </c:pt>
                <c:pt idx="16">
                  <c:v>46140</c:v>
                </c:pt>
                <c:pt idx="17">
                  <c:v>46141</c:v>
                </c:pt>
                <c:pt idx="18">
                  <c:v>46142</c:v>
                </c:pt>
                <c:pt idx="19">
                  <c:v>46143</c:v>
                </c:pt>
                <c:pt idx="20">
                  <c:v>46144</c:v>
                </c:pt>
                <c:pt idx="21">
                  <c:v>46145</c:v>
                </c:pt>
                <c:pt idx="22">
                  <c:v>46146</c:v>
                </c:pt>
                <c:pt idx="23">
                  <c:v>46147</c:v>
                </c:pt>
                <c:pt idx="24">
                  <c:v>46148</c:v>
                </c:pt>
                <c:pt idx="25">
                  <c:v>46149</c:v>
                </c:pt>
                <c:pt idx="26">
                  <c:v>46150</c:v>
                </c:pt>
                <c:pt idx="27">
                  <c:v>46151</c:v>
                </c:pt>
                <c:pt idx="28">
                  <c:v>46152</c:v>
                </c:pt>
                <c:pt idx="29">
                  <c:v>46153</c:v>
                </c:pt>
                <c:pt idx="30">
                  <c:v>46154</c:v>
                </c:pt>
                <c:pt idx="31">
                  <c:v>46155</c:v>
                </c:pt>
                <c:pt idx="32">
                  <c:v>46156</c:v>
                </c:pt>
                <c:pt idx="33">
                  <c:v>46157</c:v>
                </c:pt>
                <c:pt idx="34">
                  <c:v>46158</c:v>
                </c:pt>
                <c:pt idx="35">
                  <c:v>46159</c:v>
                </c:pt>
                <c:pt idx="36">
                  <c:v>46160</c:v>
                </c:pt>
                <c:pt idx="37">
                  <c:v>46161</c:v>
                </c:pt>
                <c:pt idx="38">
                  <c:v>46162</c:v>
                </c:pt>
                <c:pt idx="39">
                  <c:v>46163</c:v>
                </c:pt>
                <c:pt idx="40">
                  <c:v>46164</c:v>
                </c:pt>
                <c:pt idx="41">
                  <c:v>46165</c:v>
                </c:pt>
                <c:pt idx="42">
                  <c:v>46166</c:v>
                </c:pt>
                <c:pt idx="43">
                  <c:v>46167</c:v>
                </c:pt>
                <c:pt idx="44">
                  <c:v>46168</c:v>
                </c:pt>
                <c:pt idx="45">
                  <c:v>46169</c:v>
                </c:pt>
                <c:pt idx="46">
                  <c:v>46170</c:v>
                </c:pt>
                <c:pt idx="47">
                  <c:v>46171</c:v>
                </c:pt>
                <c:pt idx="48">
                  <c:v>46172</c:v>
                </c:pt>
                <c:pt idx="49">
                  <c:v>46173</c:v>
                </c:pt>
                <c:pt idx="50">
                  <c:v>46174</c:v>
                </c:pt>
                <c:pt idx="51">
                  <c:v>46175</c:v>
                </c:pt>
                <c:pt idx="52">
                  <c:v>46176</c:v>
                </c:pt>
                <c:pt idx="53">
                  <c:v>46177</c:v>
                </c:pt>
                <c:pt idx="54">
                  <c:v>46178</c:v>
                </c:pt>
                <c:pt idx="55">
                  <c:v>46179</c:v>
                </c:pt>
                <c:pt idx="56">
                  <c:v>46180</c:v>
                </c:pt>
                <c:pt idx="57">
                  <c:v>46181</c:v>
                </c:pt>
                <c:pt idx="58">
                  <c:v>46182</c:v>
                </c:pt>
                <c:pt idx="59">
                  <c:v>46183</c:v>
                </c:pt>
                <c:pt idx="60">
                  <c:v>46184</c:v>
                </c:pt>
                <c:pt idx="61">
                  <c:v>46185</c:v>
                </c:pt>
                <c:pt idx="62">
                  <c:v>46186</c:v>
                </c:pt>
                <c:pt idx="63">
                  <c:v>46187</c:v>
                </c:pt>
                <c:pt idx="64">
                  <c:v>46188</c:v>
                </c:pt>
                <c:pt idx="65">
                  <c:v>46189</c:v>
                </c:pt>
                <c:pt idx="66">
                  <c:v>46190</c:v>
                </c:pt>
                <c:pt idx="67">
                  <c:v>46191</c:v>
                </c:pt>
                <c:pt idx="68">
                  <c:v>46192</c:v>
                </c:pt>
                <c:pt idx="69">
                  <c:v>46193</c:v>
                </c:pt>
                <c:pt idx="70">
                  <c:v>46194</c:v>
                </c:pt>
                <c:pt idx="71">
                  <c:v>46195</c:v>
                </c:pt>
                <c:pt idx="72">
                  <c:v>46196</c:v>
                </c:pt>
                <c:pt idx="73">
                  <c:v>46197</c:v>
                </c:pt>
                <c:pt idx="74">
                  <c:v>46198</c:v>
                </c:pt>
                <c:pt idx="75">
                  <c:v>46199</c:v>
                </c:pt>
                <c:pt idx="76">
                  <c:v>46200</c:v>
                </c:pt>
                <c:pt idx="77">
                  <c:v>46201</c:v>
                </c:pt>
                <c:pt idx="78">
                  <c:v>46202</c:v>
                </c:pt>
                <c:pt idx="79">
                  <c:v>46203</c:v>
                </c:pt>
                <c:pt idx="80">
                  <c:v>46204</c:v>
                </c:pt>
                <c:pt idx="81">
                  <c:v>46205</c:v>
                </c:pt>
                <c:pt idx="82">
                  <c:v>46206</c:v>
                </c:pt>
                <c:pt idx="83">
                  <c:v>46207</c:v>
                </c:pt>
                <c:pt idx="84">
                  <c:v>46208</c:v>
                </c:pt>
                <c:pt idx="85">
                  <c:v>46209</c:v>
                </c:pt>
                <c:pt idx="86">
                  <c:v>46210</c:v>
                </c:pt>
                <c:pt idx="87">
                  <c:v>46211</c:v>
                </c:pt>
                <c:pt idx="88">
                  <c:v>46212</c:v>
                </c:pt>
                <c:pt idx="89">
                  <c:v>46213</c:v>
                </c:pt>
                <c:pt idx="90">
                  <c:v>46214</c:v>
                </c:pt>
                <c:pt idx="91">
                  <c:v>46215</c:v>
                </c:pt>
                <c:pt idx="92">
                  <c:v>46216</c:v>
                </c:pt>
                <c:pt idx="93">
                  <c:v>46217</c:v>
                </c:pt>
                <c:pt idx="94">
                  <c:v>46218</c:v>
                </c:pt>
                <c:pt idx="95">
                  <c:v>46219</c:v>
                </c:pt>
                <c:pt idx="96">
                  <c:v>46220</c:v>
                </c:pt>
                <c:pt idx="97">
                  <c:v>46221</c:v>
                </c:pt>
                <c:pt idx="98">
                  <c:v>46222</c:v>
                </c:pt>
                <c:pt idx="99">
                  <c:v>46223</c:v>
                </c:pt>
                <c:pt idx="100">
                  <c:v>46224</c:v>
                </c:pt>
                <c:pt idx="101">
                  <c:v>46225</c:v>
                </c:pt>
                <c:pt idx="102">
                  <c:v>46226</c:v>
                </c:pt>
                <c:pt idx="103">
                  <c:v>46227</c:v>
                </c:pt>
                <c:pt idx="104">
                  <c:v>46228</c:v>
                </c:pt>
                <c:pt idx="105">
                  <c:v>46229</c:v>
                </c:pt>
                <c:pt idx="106">
                  <c:v>46230</c:v>
                </c:pt>
                <c:pt idx="107">
                  <c:v>46231</c:v>
                </c:pt>
                <c:pt idx="108">
                  <c:v>46232</c:v>
                </c:pt>
                <c:pt idx="109">
                  <c:v>46233</c:v>
                </c:pt>
                <c:pt idx="110">
                  <c:v>46234</c:v>
                </c:pt>
                <c:pt idx="111">
                  <c:v>46235</c:v>
                </c:pt>
                <c:pt idx="112">
                  <c:v>46236</c:v>
                </c:pt>
                <c:pt idx="113">
                  <c:v>46237</c:v>
                </c:pt>
                <c:pt idx="114">
                  <c:v>46238</c:v>
                </c:pt>
                <c:pt idx="115">
                  <c:v>46239</c:v>
                </c:pt>
                <c:pt idx="116">
                  <c:v>46240</c:v>
                </c:pt>
                <c:pt idx="117">
                  <c:v>46241</c:v>
                </c:pt>
                <c:pt idx="118">
                  <c:v>46242</c:v>
                </c:pt>
                <c:pt idx="119">
                  <c:v>46243</c:v>
                </c:pt>
                <c:pt idx="120">
                  <c:v>46244</c:v>
                </c:pt>
                <c:pt idx="121">
                  <c:v>46245</c:v>
                </c:pt>
                <c:pt idx="122">
                  <c:v>46246</c:v>
                </c:pt>
                <c:pt idx="123">
                  <c:v>46247</c:v>
                </c:pt>
                <c:pt idx="124">
                  <c:v>46248</c:v>
                </c:pt>
                <c:pt idx="125">
                  <c:v>46249</c:v>
                </c:pt>
                <c:pt idx="126">
                  <c:v>46250</c:v>
                </c:pt>
                <c:pt idx="127">
                  <c:v>46251</c:v>
                </c:pt>
                <c:pt idx="128">
                  <c:v>46252</c:v>
                </c:pt>
                <c:pt idx="129">
                  <c:v>46253</c:v>
                </c:pt>
                <c:pt idx="130">
                  <c:v>46254</c:v>
                </c:pt>
                <c:pt idx="131">
                  <c:v>46255</c:v>
                </c:pt>
                <c:pt idx="132">
                  <c:v>46256</c:v>
                </c:pt>
                <c:pt idx="133">
                  <c:v>46257</c:v>
                </c:pt>
                <c:pt idx="134">
                  <c:v>46258</c:v>
                </c:pt>
                <c:pt idx="135">
                  <c:v>46259</c:v>
                </c:pt>
                <c:pt idx="136">
                  <c:v>46260</c:v>
                </c:pt>
                <c:pt idx="137">
                  <c:v>46261</c:v>
                </c:pt>
                <c:pt idx="138">
                  <c:v>46262</c:v>
                </c:pt>
                <c:pt idx="139">
                  <c:v>46263</c:v>
                </c:pt>
                <c:pt idx="140">
                  <c:v>46264</c:v>
                </c:pt>
                <c:pt idx="141">
                  <c:v>46265</c:v>
                </c:pt>
                <c:pt idx="142">
                  <c:v>46266</c:v>
                </c:pt>
                <c:pt idx="143">
                  <c:v>46267</c:v>
                </c:pt>
                <c:pt idx="144">
                  <c:v>46268</c:v>
                </c:pt>
                <c:pt idx="145">
                  <c:v>46269</c:v>
                </c:pt>
                <c:pt idx="146">
                  <c:v>46270</c:v>
                </c:pt>
                <c:pt idx="147">
                  <c:v>46271</c:v>
                </c:pt>
                <c:pt idx="148">
                  <c:v>46272</c:v>
                </c:pt>
                <c:pt idx="149">
                  <c:v>46273</c:v>
                </c:pt>
                <c:pt idx="150">
                  <c:v>46274</c:v>
                </c:pt>
                <c:pt idx="151">
                  <c:v>46275</c:v>
                </c:pt>
                <c:pt idx="152">
                  <c:v>46276</c:v>
                </c:pt>
                <c:pt idx="153">
                  <c:v>46277</c:v>
                </c:pt>
                <c:pt idx="154">
                  <c:v>46278</c:v>
                </c:pt>
                <c:pt idx="155">
                  <c:v>46279</c:v>
                </c:pt>
                <c:pt idx="156">
                  <c:v>46280</c:v>
                </c:pt>
                <c:pt idx="157">
                  <c:v>46281</c:v>
                </c:pt>
                <c:pt idx="158">
                  <c:v>46282</c:v>
                </c:pt>
                <c:pt idx="159">
                  <c:v>46283</c:v>
                </c:pt>
                <c:pt idx="160">
                  <c:v>46284</c:v>
                </c:pt>
                <c:pt idx="161">
                  <c:v>46285</c:v>
                </c:pt>
                <c:pt idx="162">
                  <c:v>46286</c:v>
                </c:pt>
                <c:pt idx="163">
                  <c:v>46287</c:v>
                </c:pt>
                <c:pt idx="164">
                  <c:v>46288</c:v>
                </c:pt>
                <c:pt idx="165">
                  <c:v>46289</c:v>
                </c:pt>
                <c:pt idx="166">
                  <c:v>46290</c:v>
                </c:pt>
                <c:pt idx="167">
                  <c:v>46291</c:v>
                </c:pt>
                <c:pt idx="168">
                  <c:v>46292</c:v>
                </c:pt>
              </c:numCache>
            </c:numRef>
          </c:xVal>
          <c:yVal>
            <c:numRef>
              <c:f>emergTimes!$M$5:$M$196</c:f>
              <c:numCache>
                <c:formatCode>General</c:formatCode>
                <c:ptCount val="192"/>
                <c:pt idx="0">
                  <c:v>0</c:v>
                </c:pt>
                <c:pt idx="1">
                  <c:v>0</c:v>
                </c:pt>
                <c:pt idx="2">
                  <c:v>11</c:v>
                </c:pt>
                <c:pt idx="3">
                  <c:v>13</c:v>
                </c:pt>
                <c:pt idx="4">
                  <c:v>6</c:v>
                </c:pt>
                <c:pt idx="5">
                  <c:v>7</c:v>
                </c:pt>
                <c:pt idx="6">
                  <c:v>33</c:v>
                </c:pt>
                <c:pt idx="7">
                  <c:v>62</c:v>
                </c:pt>
                <c:pt idx="11">
                  <c:v>126</c:v>
                </c:pt>
                <c:pt idx="12">
                  <c:v>126</c:v>
                </c:pt>
                <c:pt idx="13">
                  <c:v>155</c:v>
                </c:pt>
                <c:pt idx="15">
                  <c:v>159</c:v>
                </c:pt>
                <c:pt idx="16">
                  <c:v>167</c:v>
                </c:pt>
                <c:pt idx="17">
                  <c:v>171</c:v>
                </c:pt>
                <c:pt idx="18">
                  <c:v>189</c:v>
                </c:pt>
                <c:pt idx="19">
                  <c:v>204</c:v>
                </c:pt>
                <c:pt idx="20">
                  <c:v>217</c:v>
                </c:pt>
                <c:pt idx="21">
                  <c:v>207</c:v>
                </c:pt>
                <c:pt idx="24">
                  <c:v>182</c:v>
                </c:pt>
                <c:pt idx="25">
                  <c:v>198</c:v>
                </c:pt>
                <c:pt idx="26">
                  <c:v>245</c:v>
                </c:pt>
                <c:pt idx="28">
                  <c:v>173</c:v>
                </c:pt>
                <c:pt idx="29">
                  <c:v>242</c:v>
                </c:pt>
                <c:pt idx="30">
                  <c:v>242</c:v>
                </c:pt>
                <c:pt idx="31">
                  <c:v>253</c:v>
                </c:pt>
                <c:pt idx="33">
                  <c:v>257</c:v>
                </c:pt>
                <c:pt idx="34">
                  <c:v>264</c:v>
                </c:pt>
                <c:pt idx="36">
                  <c:v>263</c:v>
                </c:pt>
                <c:pt idx="37">
                  <c:v>253</c:v>
                </c:pt>
                <c:pt idx="41">
                  <c:v>240</c:v>
                </c:pt>
                <c:pt idx="42">
                  <c:v>263</c:v>
                </c:pt>
                <c:pt idx="43">
                  <c:v>275</c:v>
                </c:pt>
                <c:pt idx="44">
                  <c:v>277</c:v>
                </c:pt>
                <c:pt idx="45">
                  <c:v>249</c:v>
                </c:pt>
                <c:pt idx="47">
                  <c:v>274</c:v>
                </c:pt>
                <c:pt idx="48">
                  <c:v>279</c:v>
                </c:pt>
                <c:pt idx="49">
                  <c:v>283</c:v>
                </c:pt>
                <c:pt idx="50">
                  <c:v>273</c:v>
                </c:pt>
                <c:pt idx="51">
                  <c:v>264</c:v>
                </c:pt>
                <c:pt idx="52">
                  <c:v>227</c:v>
                </c:pt>
                <c:pt idx="53">
                  <c:v>214</c:v>
                </c:pt>
                <c:pt idx="54">
                  <c:v>194</c:v>
                </c:pt>
                <c:pt idx="55">
                  <c:v>51</c:v>
                </c:pt>
                <c:pt idx="56">
                  <c:v>110</c:v>
                </c:pt>
                <c:pt idx="63">
                  <c:v>231</c:v>
                </c:pt>
                <c:pt idx="64">
                  <c:v>250</c:v>
                </c:pt>
                <c:pt idx="65">
                  <c:v>247</c:v>
                </c:pt>
                <c:pt idx="66">
                  <c:v>284</c:v>
                </c:pt>
                <c:pt idx="67">
                  <c:v>291</c:v>
                </c:pt>
                <c:pt idx="68">
                  <c:v>220</c:v>
                </c:pt>
                <c:pt idx="69">
                  <c:v>263</c:v>
                </c:pt>
                <c:pt idx="70">
                  <c:v>306</c:v>
                </c:pt>
                <c:pt idx="71">
                  <c:v>304</c:v>
                </c:pt>
                <c:pt idx="72">
                  <c:v>234</c:v>
                </c:pt>
                <c:pt idx="73">
                  <c:v>83</c:v>
                </c:pt>
                <c:pt idx="74">
                  <c:v>99</c:v>
                </c:pt>
                <c:pt idx="75">
                  <c:v>134</c:v>
                </c:pt>
                <c:pt idx="76">
                  <c:v>218</c:v>
                </c:pt>
                <c:pt idx="77">
                  <c:v>309</c:v>
                </c:pt>
                <c:pt idx="78">
                  <c:v>286</c:v>
                </c:pt>
                <c:pt idx="79">
                  <c:v>203</c:v>
                </c:pt>
                <c:pt idx="81">
                  <c:v>272</c:v>
                </c:pt>
                <c:pt idx="82">
                  <c:v>258</c:v>
                </c:pt>
                <c:pt idx="83">
                  <c:v>299</c:v>
                </c:pt>
                <c:pt idx="84">
                  <c:v>313</c:v>
                </c:pt>
                <c:pt idx="85">
                  <c:v>293</c:v>
                </c:pt>
                <c:pt idx="86">
                  <c:v>277</c:v>
                </c:pt>
                <c:pt idx="87">
                  <c:v>283</c:v>
                </c:pt>
                <c:pt idx="88">
                  <c:v>261</c:v>
                </c:pt>
                <c:pt idx="89">
                  <c:v>279</c:v>
                </c:pt>
                <c:pt idx="90">
                  <c:v>281</c:v>
                </c:pt>
                <c:pt idx="91">
                  <c:v>281</c:v>
                </c:pt>
                <c:pt idx="95">
                  <c:v>140</c:v>
                </c:pt>
                <c:pt idx="96">
                  <c:v>193</c:v>
                </c:pt>
                <c:pt idx="97">
                  <c:v>227</c:v>
                </c:pt>
                <c:pt idx="98">
                  <c:v>222</c:v>
                </c:pt>
                <c:pt idx="99">
                  <c:v>218</c:v>
                </c:pt>
                <c:pt idx="100">
                  <c:v>244</c:v>
                </c:pt>
                <c:pt idx="101">
                  <c:v>245</c:v>
                </c:pt>
                <c:pt idx="102">
                  <c:v>249</c:v>
                </c:pt>
                <c:pt idx="103">
                  <c:v>212</c:v>
                </c:pt>
                <c:pt idx="104">
                  <c:v>216</c:v>
                </c:pt>
                <c:pt idx="105">
                  <c:v>196</c:v>
                </c:pt>
                <c:pt idx="106">
                  <c:v>192</c:v>
                </c:pt>
                <c:pt idx="107">
                  <c:v>208</c:v>
                </c:pt>
                <c:pt idx="108">
                  <c:v>172</c:v>
                </c:pt>
                <c:pt idx="109">
                  <c:v>125</c:v>
                </c:pt>
                <c:pt idx="111">
                  <c:v>203</c:v>
                </c:pt>
                <c:pt idx="112">
                  <c:v>228</c:v>
                </c:pt>
                <c:pt idx="113">
                  <c:v>232</c:v>
                </c:pt>
                <c:pt idx="114">
                  <c:v>227</c:v>
                </c:pt>
                <c:pt idx="115">
                  <c:v>144</c:v>
                </c:pt>
                <c:pt idx="116">
                  <c:v>162</c:v>
                </c:pt>
                <c:pt idx="117">
                  <c:v>183</c:v>
                </c:pt>
                <c:pt idx="118">
                  <c:v>206</c:v>
                </c:pt>
                <c:pt idx="119">
                  <c:v>187</c:v>
                </c:pt>
                <c:pt idx="120">
                  <c:v>208</c:v>
                </c:pt>
                <c:pt idx="121">
                  <c:v>185</c:v>
                </c:pt>
                <c:pt idx="122">
                  <c:v>173</c:v>
                </c:pt>
                <c:pt idx="123">
                  <c:v>170</c:v>
                </c:pt>
                <c:pt idx="124">
                  <c:v>161</c:v>
                </c:pt>
                <c:pt idx="125">
                  <c:v>152</c:v>
                </c:pt>
                <c:pt idx="126">
                  <c:v>155</c:v>
                </c:pt>
                <c:pt idx="127">
                  <c:v>186</c:v>
                </c:pt>
                <c:pt idx="128">
                  <c:v>195</c:v>
                </c:pt>
                <c:pt idx="129">
                  <c:v>185</c:v>
                </c:pt>
                <c:pt idx="131">
                  <c:v>199</c:v>
                </c:pt>
                <c:pt idx="132">
                  <c:v>206</c:v>
                </c:pt>
                <c:pt idx="133">
                  <c:v>187</c:v>
                </c:pt>
                <c:pt idx="134">
                  <c:v>190</c:v>
                </c:pt>
                <c:pt idx="135">
                  <c:v>170</c:v>
                </c:pt>
                <c:pt idx="136">
                  <c:v>186</c:v>
                </c:pt>
                <c:pt idx="137">
                  <c:v>186</c:v>
                </c:pt>
                <c:pt idx="138">
                  <c:v>192</c:v>
                </c:pt>
                <c:pt idx="139">
                  <c:v>186</c:v>
                </c:pt>
                <c:pt idx="140">
                  <c:v>200</c:v>
                </c:pt>
                <c:pt idx="141">
                  <c:v>203</c:v>
                </c:pt>
                <c:pt idx="142">
                  <c:v>156</c:v>
                </c:pt>
                <c:pt idx="143">
                  <c:v>193</c:v>
                </c:pt>
                <c:pt idx="144">
                  <c:v>194</c:v>
                </c:pt>
                <c:pt idx="145">
                  <c:v>192</c:v>
                </c:pt>
                <c:pt idx="146">
                  <c:v>189</c:v>
                </c:pt>
                <c:pt idx="147">
                  <c:v>170</c:v>
                </c:pt>
                <c:pt idx="148">
                  <c:v>173</c:v>
                </c:pt>
                <c:pt idx="149">
                  <c:v>171</c:v>
                </c:pt>
                <c:pt idx="150">
                  <c:v>169</c:v>
                </c:pt>
                <c:pt idx="151">
                  <c:v>144</c:v>
                </c:pt>
                <c:pt idx="152">
                  <c:v>150</c:v>
                </c:pt>
                <c:pt idx="153">
                  <c:v>134</c:v>
                </c:pt>
                <c:pt idx="154">
                  <c:v>130</c:v>
                </c:pt>
                <c:pt idx="155">
                  <c:v>124</c:v>
                </c:pt>
                <c:pt idx="156">
                  <c:v>103</c:v>
                </c:pt>
                <c:pt idx="157">
                  <c:v>80</c:v>
                </c:pt>
                <c:pt idx="158">
                  <c:v>68</c:v>
                </c:pt>
                <c:pt idx="159">
                  <c:v>60</c:v>
                </c:pt>
                <c:pt idx="160">
                  <c:v>48</c:v>
                </c:pt>
                <c:pt idx="161">
                  <c:v>41</c:v>
                </c:pt>
                <c:pt idx="162">
                  <c:v>40</c:v>
                </c:pt>
                <c:pt idx="163">
                  <c:v>34</c:v>
                </c:pt>
                <c:pt idx="164">
                  <c:v>30</c:v>
                </c:pt>
                <c:pt idx="165">
                  <c:v>21</c:v>
                </c:pt>
                <c:pt idx="166">
                  <c:v>19</c:v>
                </c:pt>
                <c:pt idx="167">
                  <c:v>0</c:v>
                </c:pt>
                <c:pt idx="168">
                  <c:v>0</c:v>
                </c:pt>
              </c:numCache>
            </c:numRef>
          </c:yVal>
          <c:smooth val="0"/>
          <c:extLst>
            <c:ext xmlns:c16="http://schemas.microsoft.com/office/drawing/2014/chart" uri="{C3380CC4-5D6E-409C-BE32-E72D297353CC}">
              <c16:uniqueId val="{00000000-5BD4-401F-B6F9-E0C33C8C278E}"/>
            </c:ext>
          </c:extLst>
        </c:ser>
        <c:dLbls>
          <c:showLegendKey val="0"/>
          <c:showVal val="0"/>
          <c:showCatName val="0"/>
          <c:showSerName val="0"/>
          <c:showPercent val="0"/>
          <c:showBubbleSize val="0"/>
        </c:dLbls>
        <c:axId val="1827092128"/>
        <c:axId val="1827091648"/>
      </c:scatterChart>
      <c:valAx>
        <c:axId val="1827092128"/>
        <c:scaling>
          <c:orientation val="minMax"/>
          <c:max val="46300"/>
          <c:min val="46120"/>
        </c:scaling>
        <c:delete val="0"/>
        <c:axPos val="b"/>
        <c:majorGridlines>
          <c:spPr>
            <a:ln w="9525" cap="flat" cmpd="sng" algn="ctr">
              <a:solidFill>
                <a:schemeClr val="tx1">
                  <a:lumMod val="15000"/>
                  <a:lumOff val="85000"/>
                </a:schemeClr>
              </a:solidFill>
              <a:round/>
            </a:ln>
            <a:effectLst/>
          </c:spPr>
        </c:majorGridlines>
        <c:numFmt formatCode="d\-mmm"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27091648"/>
        <c:crosses val="autoZero"/>
        <c:crossBetween val="midCat"/>
      </c:valAx>
      <c:valAx>
        <c:axId val="18270916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27092128"/>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3235848869736313E-2"/>
          <c:y val="0.1144242125984252"/>
          <c:w val="0.90452547014423967"/>
          <c:h val="0.82026420652945764"/>
        </c:manualLayout>
      </c:layout>
      <c:scatterChart>
        <c:scatterStyle val="lineMarker"/>
        <c:varyColors val="0"/>
        <c:ser>
          <c:idx val="0"/>
          <c:order val="0"/>
          <c:tx>
            <c:strRef>
              <c:f>Sheet1!$I$1</c:f>
              <c:strCache>
                <c:ptCount val="1"/>
                <c:pt idx="0">
                  <c:v>exit</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Sheet1!$A$6:$A$158</c:f>
              <c:numCache>
                <c:formatCode>m/d;@</c:formatCode>
                <c:ptCount val="153"/>
                <c:pt idx="0">
                  <c:v>45770</c:v>
                </c:pt>
                <c:pt idx="1">
                  <c:v>45771</c:v>
                </c:pt>
                <c:pt idx="2">
                  <c:v>45772</c:v>
                </c:pt>
                <c:pt idx="3">
                  <c:v>45773</c:v>
                </c:pt>
                <c:pt idx="4">
                  <c:v>45774</c:v>
                </c:pt>
                <c:pt idx="5">
                  <c:v>45775</c:v>
                </c:pt>
                <c:pt idx="6">
                  <c:v>45776</c:v>
                </c:pt>
                <c:pt idx="7">
                  <c:v>45777</c:v>
                </c:pt>
                <c:pt idx="8">
                  <c:v>45778</c:v>
                </c:pt>
                <c:pt idx="9">
                  <c:v>45779</c:v>
                </c:pt>
                <c:pt idx="10">
                  <c:v>45780</c:v>
                </c:pt>
                <c:pt idx="11">
                  <c:v>45781</c:v>
                </c:pt>
                <c:pt idx="12">
                  <c:v>45782</c:v>
                </c:pt>
                <c:pt idx="13">
                  <c:v>45783</c:v>
                </c:pt>
                <c:pt idx="14">
                  <c:v>45784</c:v>
                </c:pt>
                <c:pt idx="15">
                  <c:v>45785</c:v>
                </c:pt>
                <c:pt idx="16">
                  <c:v>45786</c:v>
                </c:pt>
                <c:pt idx="17">
                  <c:v>45787</c:v>
                </c:pt>
                <c:pt idx="18">
                  <c:v>45788</c:v>
                </c:pt>
                <c:pt idx="19">
                  <c:v>45789</c:v>
                </c:pt>
                <c:pt idx="20">
                  <c:v>45790</c:v>
                </c:pt>
                <c:pt idx="21">
                  <c:v>45791</c:v>
                </c:pt>
                <c:pt idx="22">
                  <c:v>45792</c:v>
                </c:pt>
                <c:pt idx="23">
                  <c:v>45793</c:v>
                </c:pt>
                <c:pt idx="24">
                  <c:v>45794</c:v>
                </c:pt>
                <c:pt idx="25">
                  <c:v>45795</c:v>
                </c:pt>
                <c:pt idx="26">
                  <c:v>45796</c:v>
                </c:pt>
                <c:pt idx="27">
                  <c:v>45797</c:v>
                </c:pt>
                <c:pt idx="28">
                  <c:v>45798</c:v>
                </c:pt>
                <c:pt idx="29">
                  <c:v>45799</c:v>
                </c:pt>
                <c:pt idx="30">
                  <c:v>45800</c:v>
                </c:pt>
                <c:pt idx="31">
                  <c:v>45801</c:v>
                </c:pt>
                <c:pt idx="32">
                  <c:v>45802</c:v>
                </c:pt>
                <c:pt idx="33">
                  <c:v>45803</c:v>
                </c:pt>
                <c:pt idx="34">
                  <c:v>45804</c:v>
                </c:pt>
                <c:pt idx="35">
                  <c:v>45805</c:v>
                </c:pt>
                <c:pt idx="36">
                  <c:v>45806</c:v>
                </c:pt>
                <c:pt idx="37">
                  <c:v>45807</c:v>
                </c:pt>
                <c:pt idx="38">
                  <c:v>45808</c:v>
                </c:pt>
                <c:pt idx="39">
                  <c:v>45809</c:v>
                </c:pt>
                <c:pt idx="40">
                  <c:v>45810</c:v>
                </c:pt>
                <c:pt idx="41">
                  <c:v>45811</c:v>
                </c:pt>
                <c:pt idx="42">
                  <c:v>45812</c:v>
                </c:pt>
                <c:pt idx="43">
                  <c:v>45813</c:v>
                </c:pt>
                <c:pt idx="44">
                  <c:v>45814</c:v>
                </c:pt>
                <c:pt idx="45">
                  <c:v>45815</c:v>
                </c:pt>
                <c:pt idx="46">
                  <c:v>45816</c:v>
                </c:pt>
                <c:pt idx="47">
                  <c:v>45817</c:v>
                </c:pt>
                <c:pt idx="48">
                  <c:v>45818</c:v>
                </c:pt>
                <c:pt idx="49">
                  <c:v>45819</c:v>
                </c:pt>
                <c:pt idx="50">
                  <c:v>45820</c:v>
                </c:pt>
                <c:pt idx="51">
                  <c:v>45821</c:v>
                </c:pt>
                <c:pt idx="52">
                  <c:v>45822</c:v>
                </c:pt>
                <c:pt idx="53">
                  <c:v>45823</c:v>
                </c:pt>
                <c:pt idx="54">
                  <c:v>45824</c:v>
                </c:pt>
                <c:pt idx="55">
                  <c:v>45825</c:v>
                </c:pt>
                <c:pt idx="56">
                  <c:v>45826</c:v>
                </c:pt>
                <c:pt idx="57">
                  <c:v>45827</c:v>
                </c:pt>
                <c:pt idx="58">
                  <c:v>45828</c:v>
                </c:pt>
                <c:pt idx="59">
                  <c:v>45829</c:v>
                </c:pt>
                <c:pt idx="60">
                  <c:v>45830</c:v>
                </c:pt>
                <c:pt idx="61">
                  <c:v>45831</c:v>
                </c:pt>
                <c:pt idx="62">
                  <c:v>45832</c:v>
                </c:pt>
                <c:pt idx="63">
                  <c:v>45833</c:v>
                </c:pt>
                <c:pt idx="64">
                  <c:v>45834</c:v>
                </c:pt>
                <c:pt idx="65">
                  <c:v>45835</c:v>
                </c:pt>
                <c:pt idx="66">
                  <c:v>45836</c:v>
                </c:pt>
                <c:pt idx="67">
                  <c:v>45837</c:v>
                </c:pt>
                <c:pt idx="68">
                  <c:v>45838</c:v>
                </c:pt>
                <c:pt idx="69">
                  <c:v>45839</c:v>
                </c:pt>
                <c:pt idx="70">
                  <c:v>45840</c:v>
                </c:pt>
                <c:pt idx="71">
                  <c:v>45841</c:v>
                </c:pt>
                <c:pt idx="72">
                  <c:v>45842</c:v>
                </c:pt>
                <c:pt idx="73">
                  <c:v>45843</c:v>
                </c:pt>
                <c:pt idx="74">
                  <c:v>45844</c:v>
                </c:pt>
                <c:pt idx="75">
                  <c:v>45845</c:v>
                </c:pt>
                <c:pt idx="76">
                  <c:v>45846</c:v>
                </c:pt>
                <c:pt idx="77">
                  <c:v>45847</c:v>
                </c:pt>
                <c:pt idx="78">
                  <c:v>45848</c:v>
                </c:pt>
                <c:pt idx="79">
                  <c:v>45849</c:v>
                </c:pt>
                <c:pt idx="80">
                  <c:v>45850</c:v>
                </c:pt>
                <c:pt idx="81">
                  <c:v>45851</c:v>
                </c:pt>
                <c:pt idx="82">
                  <c:v>45852</c:v>
                </c:pt>
                <c:pt idx="83">
                  <c:v>45853</c:v>
                </c:pt>
                <c:pt idx="84">
                  <c:v>45854</c:v>
                </c:pt>
                <c:pt idx="85">
                  <c:v>45855</c:v>
                </c:pt>
                <c:pt idx="86">
                  <c:v>45856</c:v>
                </c:pt>
                <c:pt idx="87">
                  <c:v>45857</c:v>
                </c:pt>
                <c:pt idx="88">
                  <c:v>45858</c:v>
                </c:pt>
                <c:pt idx="89">
                  <c:v>45859</c:v>
                </c:pt>
                <c:pt idx="90">
                  <c:v>45860</c:v>
                </c:pt>
                <c:pt idx="91">
                  <c:v>45861</c:v>
                </c:pt>
                <c:pt idx="92">
                  <c:v>45862</c:v>
                </c:pt>
                <c:pt idx="93">
                  <c:v>45863</c:v>
                </c:pt>
                <c:pt idx="94">
                  <c:v>45864</c:v>
                </c:pt>
                <c:pt idx="95">
                  <c:v>45865</c:v>
                </c:pt>
                <c:pt idx="96">
                  <c:v>45866</c:v>
                </c:pt>
                <c:pt idx="97">
                  <c:v>45867</c:v>
                </c:pt>
                <c:pt idx="98">
                  <c:v>45868</c:v>
                </c:pt>
                <c:pt idx="99">
                  <c:v>45869</c:v>
                </c:pt>
                <c:pt idx="100">
                  <c:v>45870</c:v>
                </c:pt>
                <c:pt idx="101">
                  <c:v>45871</c:v>
                </c:pt>
                <c:pt idx="102">
                  <c:v>45872</c:v>
                </c:pt>
                <c:pt idx="103">
                  <c:v>45873</c:v>
                </c:pt>
                <c:pt idx="104">
                  <c:v>45874</c:v>
                </c:pt>
                <c:pt idx="105">
                  <c:v>45875</c:v>
                </c:pt>
                <c:pt idx="106">
                  <c:v>45876</c:v>
                </c:pt>
                <c:pt idx="107">
                  <c:v>45877</c:v>
                </c:pt>
                <c:pt idx="108">
                  <c:v>45878</c:v>
                </c:pt>
                <c:pt idx="109">
                  <c:v>45879</c:v>
                </c:pt>
                <c:pt idx="110">
                  <c:v>45880</c:v>
                </c:pt>
                <c:pt idx="111">
                  <c:v>45881</c:v>
                </c:pt>
                <c:pt idx="112">
                  <c:v>45882</c:v>
                </c:pt>
                <c:pt idx="113">
                  <c:v>45883</c:v>
                </c:pt>
                <c:pt idx="114">
                  <c:v>45884</c:v>
                </c:pt>
                <c:pt idx="115">
                  <c:v>45885</c:v>
                </c:pt>
                <c:pt idx="116">
                  <c:v>45886</c:v>
                </c:pt>
                <c:pt idx="117">
                  <c:v>45887</c:v>
                </c:pt>
                <c:pt idx="118">
                  <c:v>45888</c:v>
                </c:pt>
                <c:pt idx="119">
                  <c:v>45889</c:v>
                </c:pt>
                <c:pt idx="120">
                  <c:v>45890</c:v>
                </c:pt>
                <c:pt idx="121">
                  <c:v>45891</c:v>
                </c:pt>
                <c:pt idx="122">
                  <c:v>45892</c:v>
                </c:pt>
                <c:pt idx="123">
                  <c:v>45893</c:v>
                </c:pt>
                <c:pt idx="124">
                  <c:v>45894</c:v>
                </c:pt>
                <c:pt idx="125">
                  <c:v>45895</c:v>
                </c:pt>
                <c:pt idx="126">
                  <c:v>45896</c:v>
                </c:pt>
                <c:pt idx="127">
                  <c:v>45897</c:v>
                </c:pt>
                <c:pt idx="128">
                  <c:v>45898</c:v>
                </c:pt>
                <c:pt idx="129">
                  <c:v>45899</c:v>
                </c:pt>
                <c:pt idx="130">
                  <c:v>45900</c:v>
                </c:pt>
                <c:pt idx="131">
                  <c:v>45901</c:v>
                </c:pt>
                <c:pt idx="132">
                  <c:v>45902</c:v>
                </c:pt>
                <c:pt idx="133">
                  <c:v>45903</c:v>
                </c:pt>
                <c:pt idx="134">
                  <c:v>45904</c:v>
                </c:pt>
                <c:pt idx="135">
                  <c:v>45905</c:v>
                </c:pt>
                <c:pt idx="136">
                  <c:v>45906</c:v>
                </c:pt>
                <c:pt idx="137">
                  <c:v>45907</c:v>
                </c:pt>
                <c:pt idx="138">
                  <c:v>45908</c:v>
                </c:pt>
                <c:pt idx="139">
                  <c:v>45909</c:v>
                </c:pt>
                <c:pt idx="140">
                  <c:v>45910</c:v>
                </c:pt>
                <c:pt idx="141">
                  <c:v>45911</c:v>
                </c:pt>
                <c:pt idx="142">
                  <c:v>45912</c:v>
                </c:pt>
                <c:pt idx="143">
                  <c:v>45913</c:v>
                </c:pt>
                <c:pt idx="144">
                  <c:v>45914</c:v>
                </c:pt>
                <c:pt idx="145">
                  <c:v>45915</c:v>
                </c:pt>
                <c:pt idx="146">
                  <c:v>45916</c:v>
                </c:pt>
                <c:pt idx="147">
                  <c:v>45917</c:v>
                </c:pt>
                <c:pt idx="148">
                  <c:v>45918</c:v>
                </c:pt>
              </c:numCache>
            </c:numRef>
          </c:xVal>
          <c:yVal>
            <c:numRef>
              <c:f>Sheet1!$I$6:$I$158</c:f>
              <c:numCache>
                <c:formatCode>General</c:formatCode>
                <c:ptCount val="153"/>
                <c:pt idx="0">
                  <c:v>28.439888888888898</c:v>
                </c:pt>
                <c:pt idx="1">
                  <c:v>31.826777777777799</c:v>
                </c:pt>
                <c:pt idx="2">
                  <c:v>25.195777777777799</c:v>
                </c:pt>
                <c:pt idx="4">
                  <c:v>38.478999999999999</c:v>
                </c:pt>
                <c:pt idx="5">
                  <c:v>31.764444444444401</c:v>
                </c:pt>
                <c:pt idx="6">
                  <c:v>31.761666666666699</c:v>
                </c:pt>
                <c:pt idx="7">
                  <c:v>33.994333333333302</c:v>
                </c:pt>
                <c:pt idx="8">
                  <c:v>36.786999999999999</c:v>
                </c:pt>
                <c:pt idx="9">
                  <c:v>34.5501111111111</c:v>
                </c:pt>
                <c:pt idx="10">
                  <c:v>33.115555555555602</c:v>
                </c:pt>
                <c:pt idx="13">
                  <c:v>33.317999999999998</c:v>
                </c:pt>
                <c:pt idx="14">
                  <c:v>32.990111111111098</c:v>
                </c:pt>
                <c:pt idx="15">
                  <c:v>33.191777777777801</c:v>
                </c:pt>
                <c:pt idx="17">
                  <c:v>40.991333333333301</c:v>
                </c:pt>
                <c:pt idx="18">
                  <c:v>39.2742222222222</c:v>
                </c:pt>
                <c:pt idx="19">
                  <c:v>33.490333333333297</c:v>
                </c:pt>
                <c:pt idx="20">
                  <c:v>31.551222222222201</c:v>
                </c:pt>
                <c:pt idx="22">
                  <c:v>36.350444444444399</c:v>
                </c:pt>
                <c:pt idx="23">
                  <c:v>36.142666666666699</c:v>
                </c:pt>
                <c:pt idx="25">
                  <c:v>31.252222222222201</c:v>
                </c:pt>
                <c:pt idx="26">
                  <c:v>52.607444444444397</c:v>
                </c:pt>
                <c:pt idx="32">
                  <c:v>35.078888888888898</c:v>
                </c:pt>
                <c:pt idx="33">
                  <c:v>37.0525555555556</c:v>
                </c:pt>
                <c:pt idx="37">
                  <c:v>34.7543333333333</c:v>
                </c:pt>
                <c:pt idx="38">
                  <c:v>35.631999999999998</c:v>
                </c:pt>
                <c:pt idx="39">
                  <c:v>38.4896666666667</c:v>
                </c:pt>
                <c:pt idx="40">
                  <c:v>33.982333333333301</c:v>
                </c:pt>
                <c:pt idx="41">
                  <c:v>33.247666666666703</c:v>
                </c:pt>
                <c:pt idx="42">
                  <c:v>31.663333333333298</c:v>
                </c:pt>
                <c:pt idx="43">
                  <c:v>24.458777777777801</c:v>
                </c:pt>
                <c:pt idx="44">
                  <c:v>31.960888888888899</c:v>
                </c:pt>
                <c:pt idx="45">
                  <c:v>32.866222222222198</c:v>
                </c:pt>
                <c:pt idx="52">
                  <c:v>26.511777777777802</c:v>
                </c:pt>
                <c:pt idx="53">
                  <c:v>25.6666666666667</c:v>
                </c:pt>
                <c:pt idx="54">
                  <c:v>25.596</c:v>
                </c:pt>
                <c:pt idx="55">
                  <c:v>17.843666666666699</c:v>
                </c:pt>
                <c:pt idx="56">
                  <c:v>20.2422222222222</c:v>
                </c:pt>
                <c:pt idx="57">
                  <c:v>11.1327777777778</c:v>
                </c:pt>
                <c:pt idx="58">
                  <c:v>19.3333333333333</c:v>
                </c:pt>
                <c:pt idx="59">
                  <c:v>19.7234444444444</c:v>
                </c:pt>
                <c:pt idx="60">
                  <c:v>19.134222222222199</c:v>
                </c:pt>
                <c:pt idx="61">
                  <c:v>22.0717777777778</c:v>
                </c:pt>
                <c:pt idx="62">
                  <c:v>21.4982222222222</c:v>
                </c:pt>
                <c:pt idx="63">
                  <c:v>20.600666666666701</c:v>
                </c:pt>
                <c:pt idx="64">
                  <c:v>23.176777777777801</c:v>
                </c:pt>
                <c:pt idx="65">
                  <c:v>19.702666666666701</c:v>
                </c:pt>
                <c:pt idx="66">
                  <c:v>18.4805555555556</c:v>
                </c:pt>
                <c:pt idx="67">
                  <c:v>19.584</c:v>
                </c:pt>
                <c:pt idx="68">
                  <c:v>17.1902222222222</c:v>
                </c:pt>
                <c:pt idx="69">
                  <c:v>45.334111111111099</c:v>
                </c:pt>
                <c:pt idx="70">
                  <c:v>19.944666666666699</c:v>
                </c:pt>
                <c:pt idx="71">
                  <c:v>20.561222222222199</c:v>
                </c:pt>
                <c:pt idx="72">
                  <c:v>21.533000000000001</c:v>
                </c:pt>
                <c:pt idx="73">
                  <c:v>19.419777777777799</c:v>
                </c:pt>
                <c:pt idx="74">
                  <c:v>21.631</c:v>
                </c:pt>
                <c:pt idx="75">
                  <c:v>18.691333333333301</c:v>
                </c:pt>
                <c:pt idx="76">
                  <c:v>16.160777777777799</c:v>
                </c:pt>
                <c:pt idx="77">
                  <c:v>19.915111111111099</c:v>
                </c:pt>
                <c:pt idx="78">
                  <c:v>17.711222222222201</c:v>
                </c:pt>
                <c:pt idx="79">
                  <c:v>20.507666666666701</c:v>
                </c:pt>
                <c:pt idx="80">
                  <c:v>18.984444444444399</c:v>
                </c:pt>
                <c:pt idx="84">
                  <c:v>20.021999999999998</c:v>
                </c:pt>
                <c:pt idx="85">
                  <c:v>22.597999999999999</c:v>
                </c:pt>
                <c:pt idx="86">
                  <c:v>24.000222222222199</c:v>
                </c:pt>
                <c:pt idx="87">
                  <c:v>22.775666666666702</c:v>
                </c:pt>
                <c:pt idx="88">
                  <c:v>20.696555555555602</c:v>
                </c:pt>
                <c:pt idx="89">
                  <c:v>20.683222222222199</c:v>
                </c:pt>
                <c:pt idx="90">
                  <c:v>22.9088888888889</c:v>
                </c:pt>
                <c:pt idx="91">
                  <c:v>20.441111111111098</c:v>
                </c:pt>
                <c:pt idx="92">
                  <c:v>21.359555555555598</c:v>
                </c:pt>
                <c:pt idx="93">
                  <c:v>18.0175555555556</c:v>
                </c:pt>
                <c:pt idx="94">
                  <c:v>18.208777777777801</c:v>
                </c:pt>
                <c:pt idx="95">
                  <c:v>17.3906666666667</c:v>
                </c:pt>
                <c:pt idx="96">
                  <c:v>19.2668888888889</c:v>
                </c:pt>
                <c:pt idx="97">
                  <c:v>21.445777777777799</c:v>
                </c:pt>
                <c:pt idx="98">
                  <c:v>11.2041111111111</c:v>
                </c:pt>
                <c:pt idx="100">
                  <c:v>20.013555555555602</c:v>
                </c:pt>
                <c:pt idx="101">
                  <c:v>14.8405555555556</c:v>
                </c:pt>
                <c:pt idx="102">
                  <c:v>15.0353333333333</c:v>
                </c:pt>
                <c:pt idx="103">
                  <c:v>17.068111111111101</c:v>
                </c:pt>
                <c:pt idx="104">
                  <c:v>18.0965555555556</c:v>
                </c:pt>
                <c:pt idx="105">
                  <c:v>11.9178888888889</c:v>
                </c:pt>
                <c:pt idx="106">
                  <c:v>20.2524444444444</c:v>
                </c:pt>
                <c:pt idx="107">
                  <c:v>17.831888888888901</c:v>
                </c:pt>
                <c:pt idx="108">
                  <c:v>18.619333333333302</c:v>
                </c:pt>
                <c:pt idx="109">
                  <c:v>17.7161111111111</c:v>
                </c:pt>
                <c:pt idx="110">
                  <c:v>20.889555555555599</c:v>
                </c:pt>
                <c:pt idx="111">
                  <c:v>20.607333333333301</c:v>
                </c:pt>
                <c:pt idx="112">
                  <c:v>21.1443333333333</c:v>
                </c:pt>
                <c:pt idx="113">
                  <c:v>20.287555555555599</c:v>
                </c:pt>
                <c:pt idx="114">
                  <c:v>24.256</c:v>
                </c:pt>
                <c:pt idx="115">
                  <c:v>20.906666666666698</c:v>
                </c:pt>
                <c:pt idx="116">
                  <c:v>23.8176666666667</c:v>
                </c:pt>
                <c:pt idx="117">
                  <c:v>22.001333333333299</c:v>
                </c:pt>
                <c:pt idx="118">
                  <c:v>25.066555555555599</c:v>
                </c:pt>
                <c:pt idx="120">
                  <c:v>25.377888888888901</c:v>
                </c:pt>
                <c:pt idx="121">
                  <c:v>24.316111111111098</c:v>
                </c:pt>
                <c:pt idx="122">
                  <c:v>22.0574444444444</c:v>
                </c:pt>
                <c:pt idx="123">
                  <c:v>22.315666666666701</c:v>
                </c:pt>
                <c:pt idx="124">
                  <c:v>27.508333333333301</c:v>
                </c:pt>
                <c:pt idx="125">
                  <c:v>26.880555555555599</c:v>
                </c:pt>
                <c:pt idx="126">
                  <c:v>26.369111111111099</c:v>
                </c:pt>
                <c:pt idx="127">
                  <c:v>26.352222222222199</c:v>
                </c:pt>
                <c:pt idx="128">
                  <c:v>25.058666666666699</c:v>
                </c:pt>
                <c:pt idx="129">
                  <c:v>24.411444444444399</c:v>
                </c:pt>
                <c:pt idx="130">
                  <c:v>28.186333333333302</c:v>
                </c:pt>
                <c:pt idx="131">
                  <c:v>28.033333333333299</c:v>
                </c:pt>
                <c:pt idx="132">
                  <c:v>28.508555555555599</c:v>
                </c:pt>
                <c:pt idx="133">
                  <c:v>27.077222222222201</c:v>
                </c:pt>
                <c:pt idx="134">
                  <c:v>28.739000000000001</c:v>
                </c:pt>
                <c:pt idx="135">
                  <c:v>28.5107777777778</c:v>
                </c:pt>
                <c:pt idx="136">
                  <c:v>26.578666666666699</c:v>
                </c:pt>
                <c:pt idx="137">
                  <c:v>28.008777777777802</c:v>
                </c:pt>
                <c:pt idx="138">
                  <c:v>31.9147777777778</c:v>
                </c:pt>
                <c:pt idx="139">
                  <c:v>30.177888888888901</c:v>
                </c:pt>
                <c:pt idx="140">
                  <c:v>32.371666666666698</c:v>
                </c:pt>
                <c:pt idx="141">
                  <c:v>31.710333333333299</c:v>
                </c:pt>
                <c:pt idx="142">
                  <c:v>32.322777777777802</c:v>
                </c:pt>
                <c:pt idx="143">
                  <c:v>28.489333333333299</c:v>
                </c:pt>
                <c:pt idx="144">
                  <c:v>34.984999999999999</c:v>
                </c:pt>
                <c:pt idx="145">
                  <c:v>34.459000000000003</c:v>
                </c:pt>
                <c:pt idx="146">
                  <c:v>28.459444444444401</c:v>
                </c:pt>
                <c:pt idx="148">
                  <c:v>33.421555555555599</c:v>
                </c:pt>
              </c:numCache>
            </c:numRef>
          </c:yVal>
          <c:smooth val="0"/>
          <c:extLst>
            <c:ext xmlns:c16="http://schemas.microsoft.com/office/drawing/2014/chart" uri="{C3380CC4-5D6E-409C-BE32-E72D297353CC}">
              <c16:uniqueId val="{00000000-32DA-43EA-A56B-E427C799879E}"/>
            </c:ext>
          </c:extLst>
        </c:ser>
        <c:dLbls>
          <c:showLegendKey val="0"/>
          <c:showVal val="0"/>
          <c:showCatName val="0"/>
          <c:showSerName val="0"/>
          <c:showPercent val="0"/>
          <c:showBubbleSize val="0"/>
        </c:dLbls>
        <c:axId val="1227467215"/>
        <c:axId val="1227467695"/>
      </c:scatterChart>
      <c:valAx>
        <c:axId val="1227467215"/>
        <c:scaling>
          <c:orientation val="minMax"/>
          <c:max val="45935"/>
          <c:min val="45775"/>
        </c:scaling>
        <c:delete val="0"/>
        <c:axPos val="b"/>
        <c:majorGridlines>
          <c:spPr>
            <a:ln w="9525" cap="flat" cmpd="sng" algn="ctr">
              <a:solidFill>
                <a:schemeClr val="tx1">
                  <a:lumMod val="15000"/>
                  <a:lumOff val="85000"/>
                </a:schemeClr>
              </a:solidFill>
              <a:round/>
            </a:ln>
            <a:effectLst/>
          </c:spPr>
        </c:majorGridlines>
        <c:numFmt formatCode="m/d;@"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227467695"/>
        <c:crosses val="autoZero"/>
        <c:crossBetween val="midCat"/>
      </c:valAx>
      <c:valAx>
        <c:axId val="1227467695"/>
        <c:scaling>
          <c:orientation val="minMax"/>
          <c:max val="45"/>
          <c:min val="1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227467215"/>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b="1"/>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6180563969287621E-2"/>
          <c:y val="0.11247890593016582"/>
          <c:w val="0.93052887976556375"/>
          <c:h val="0.68396376186454666"/>
        </c:manualLayout>
      </c:layout>
      <c:lineChart>
        <c:grouping val="standard"/>
        <c:varyColors val="0"/>
        <c:ser>
          <c:idx val="1"/>
          <c:order val="1"/>
          <c:tx>
            <c:strRef>
              <c:f>Sheet1!$C$1</c:f>
              <c:strCache>
                <c:ptCount val="1"/>
                <c:pt idx="0">
                  <c:v>Flyby</c:v>
                </c:pt>
              </c:strCache>
            </c:strRef>
          </c:tx>
          <c:spPr>
            <a:ln w="28575" cap="rnd">
              <a:solidFill>
                <a:schemeClr val="accent2"/>
              </a:solidFill>
              <a:round/>
            </a:ln>
            <a:effectLst/>
          </c:spPr>
          <c:marker>
            <c:symbol val="none"/>
          </c:marker>
          <c:cat>
            <c:numRef>
              <c:f>Sheet1!$A$2:$A$33</c:f>
              <c:numCache>
                <c:formatCode>d\-mmm</c:formatCode>
                <c:ptCount val="32"/>
                <c:pt idx="0">
                  <c:v>45807</c:v>
                </c:pt>
                <c:pt idx="1">
                  <c:v>45808</c:v>
                </c:pt>
                <c:pt idx="2">
                  <c:v>45809</c:v>
                </c:pt>
                <c:pt idx="3">
                  <c:v>45810</c:v>
                </c:pt>
                <c:pt idx="4">
                  <c:v>45811</c:v>
                </c:pt>
                <c:pt idx="5">
                  <c:v>45812</c:v>
                </c:pt>
                <c:pt idx="6">
                  <c:v>45813</c:v>
                </c:pt>
                <c:pt idx="7">
                  <c:v>45814</c:v>
                </c:pt>
                <c:pt idx="8">
                  <c:v>45815</c:v>
                </c:pt>
                <c:pt idx="9">
                  <c:v>45816</c:v>
                </c:pt>
                <c:pt idx="10">
                  <c:v>45817</c:v>
                </c:pt>
                <c:pt idx="11">
                  <c:v>45818</c:v>
                </c:pt>
                <c:pt idx="12">
                  <c:v>45819</c:v>
                </c:pt>
                <c:pt idx="13">
                  <c:v>45820</c:v>
                </c:pt>
                <c:pt idx="14">
                  <c:v>45821</c:v>
                </c:pt>
                <c:pt idx="15">
                  <c:v>45822</c:v>
                </c:pt>
                <c:pt idx="16">
                  <c:v>45823</c:v>
                </c:pt>
                <c:pt idx="17">
                  <c:v>45824</c:v>
                </c:pt>
                <c:pt idx="18">
                  <c:v>45825</c:v>
                </c:pt>
                <c:pt idx="19">
                  <c:v>45826</c:v>
                </c:pt>
                <c:pt idx="20">
                  <c:v>45827</c:v>
                </c:pt>
                <c:pt idx="21">
                  <c:v>45828</c:v>
                </c:pt>
                <c:pt idx="22">
                  <c:v>45829</c:v>
                </c:pt>
                <c:pt idx="23">
                  <c:v>45830</c:v>
                </c:pt>
                <c:pt idx="24">
                  <c:v>45831</c:v>
                </c:pt>
                <c:pt idx="25">
                  <c:v>45832</c:v>
                </c:pt>
                <c:pt idx="26">
                  <c:v>45833</c:v>
                </c:pt>
                <c:pt idx="27">
                  <c:v>45834</c:v>
                </c:pt>
                <c:pt idx="28">
                  <c:v>45835</c:v>
                </c:pt>
                <c:pt idx="29">
                  <c:v>45836</c:v>
                </c:pt>
                <c:pt idx="30">
                  <c:v>45837</c:v>
                </c:pt>
                <c:pt idx="31">
                  <c:v>45838</c:v>
                </c:pt>
              </c:numCache>
            </c:numRef>
          </c:cat>
          <c:val>
            <c:numRef>
              <c:f>Sheet1!$C$2:$C$33</c:f>
              <c:numCache>
                <c:formatCode>General</c:formatCode>
                <c:ptCount val="32"/>
                <c:pt idx="0">
                  <c:v>154</c:v>
                </c:pt>
                <c:pt idx="1">
                  <c:v>138</c:v>
                </c:pt>
                <c:pt idx="2">
                  <c:v>408</c:v>
                </c:pt>
                <c:pt idx="3">
                  <c:v>548</c:v>
                </c:pt>
                <c:pt idx="4">
                  <c:v>1184</c:v>
                </c:pt>
                <c:pt idx="5">
                  <c:v>1254</c:v>
                </c:pt>
                <c:pt idx="6">
                  <c:v>1814</c:v>
                </c:pt>
                <c:pt idx="7">
                  <c:v>1683</c:v>
                </c:pt>
                <c:pt idx="8">
                  <c:v>1472</c:v>
                </c:pt>
                <c:pt idx="15">
                  <c:v>464</c:v>
                </c:pt>
                <c:pt idx="16">
                  <c:v>384</c:v>
                </c:pt>
                <c:pt idx="17">
                  <c:v>229</c:v>
                </c:pt>
                <c:pt idx="18">
                  <c:v>27</c:v>
                </c:pt>
                <c:pt idx="19">
                  <c:v>88</c:v>
                </c:pt>
                <c:pt idx="20">
                  <c:v>72</c:v>
                </c:pt>
                <c:pt idx="21">
                  <c:v>75</c:v>
                </c:pt>
                <c:pt idx="22">
                  <c:v>64</c:v>
                </c:pt>
                <c:pt idx="23">
                  <c:v>24</c:v>
                </c:pt>
                <c:pt idx="24">
                  <c:v>1373</c:v>
                </c:pt>
                <c:pt idx="25">
                  <c:v>533</c:v>
                </c:pt>
                <c:pt idx="26">
                  <c:v>266</c:v>
                </c:pt>
                <c:pt idx="27">
                  <c:v>439</c:v>
                </c:pt>
                <c:pt idx="28">
                  <c:v>239</c:v>
                </c:pt>
                <c:pt idx="29">
                  <c:v>66</c:v>
                </c:pt>
                <c:pt idx="30">
                  <c:v>61</c:v>
                </c:pt>
                <c:pt idx="31">
                  <c:v>86</c:v>
                </c:pt>
              </c:numCache>
            </c:numRef>
          </c:val>
          <c:smooth val="0"/>
          <c:extLst>
            <c:ext xmlns:c16="http://schemas.microsoft.com/office/drawing/2014/chart" uri="{C3380CC4-5D6E-409C-BE32-E72D297353CC}">
              <c16:uniqueId val="{00000000-89F4-4189-8D6F-856DA66BF055}"/>
            </c:ext>
          </c:extLst>
        </c:ser>
        <c:dLbls>
          <c:showLegendKey val="0"/>
          <c:showVal val="0"/>
          <c:showCatName val="0"/>
          <c:showSerName val="0"/>
          <c:showPercent val="0"/>
          <c:showBubbleSize val="0"/>
        </c:dLbls>
        <c:marker val="1"/>
        <c:smooth val="0"/>
        <c:axId val="1880736944"/>
        <c:axId val="1880737424"/>
      </c:lineChart>
      <c:lineChart>
        <c:grouping val="standard"/>
        <c:varyColors val="0"/>
        <c:ser>
          <c:idx val="0"/>
          <c:order val="0"/>
          <c:tx>
            <c:strRef>
              <c:f>Sheet1!$B$1</c:f>
              <c:strCache>
                <c:ptCount val="1"/>
                <c:pt idx="0">
                  <c:v>Net Outflow</c:v>
                </c:pt>
              </c:strCache>
            </c:strRef>
          </c:tx>
          <c:spPr>
            <a:ln w="28575" cap="rnd">
              <a:solidFill>
                <a:schemeClr val="accent1"/>
              </a:solidFill>
              <a:round/>
            </a:ln>
            <a:effectLst/>
          </c:spPr>
          <c:marker>
            <c:symbol val="none"/>
          </c:marker>
          <c:cat>
            <c:numRef>
              <c:f>Sheet1!$A$2:$A$33</c:f>
              <c:numCache>
                <c:formatCode>d\-mmm</c:formatCode>
                <c:ptCount val="32"/>
                <c:pt idx="0">
                  <c:v>45807</c:v>
                </c:pt>
                <c:pt idx="1">
                  <c:v>45808</c:v>
                </c:pt>
                <c:pt idx="2">
                  <c:v>45809</c:v>
                </c:pt>
                <c:pt idx="3">
                  <c:v>45810</c:v>
                </c:pt>
                <c:pt idx="4">
                  <c:v>45811</c:v>
                </c:pt>
                <c:pt idx="5">
                  <c:v>45812</c:v>
                </c:pt>
                <c:pt idx="6">
                  <c:v>45813</c:v>
                </c:pt>
                <c:pt idx="7">
                  <c:v>45814</c:v>
                </c:pt>
                <c:pt idx="8">
                  <c:v>45815</c:v>
                </c:pt>
                <c:pt idx="9">
                  <c:v>45816</c:v>
                </c:pt>
                <c:pt idx="10">
                  <c:v>45817</c:v>
                </c:pt>
                <c:pt idx="11">
                  <c:v>45818</c:v>
                </c:pt>
                <c:pt idx="12">
                  <c:v>45819</c:v>
                </c:pt>
                <c:pt idx="13">
                  <c:v>45820</c:v>
                </c:pt>
                <c:pt idx="14">
                  <c:v>45821</c:v>
                </c:pt>
                <c:pt idx="15">
                  <c:v>45822</c:v>
                </c:pt>
                <c:pt idx="16">
                  <c:v>45823</c:v>
                </c:pt>
                <c:pt idx="17">
                  <c:v>45824</c:v>
                </c:pt>
                <c:pt idx="18">
                  <c:v>45825</c:v>
                </c:pt>
                <c:pt idx="19">
                  <c:v>45826</c:v>
                </c:pt>
                <c:pt idx="20">
                  <c:v>45827</c:v>
                </c:pt>
                <c:pt idx="21">
                  <c:v>45828</c:v>
                </c:pt>
                <c:pt idx="22">
                  <c:v>45829</c:v>
                </c:pt>
                <c:pt idx="23">
                  <c:v>45830</c:v>
                </c:pt>
                <c:pt idx="24">
                  <c:v>45831</c:v>
                </c:pt>
                <c:pt idx="25">
                  <c:v>45832</c:v>
                </c:pt>
                <c:pt idx="26">
                  <c:v>45833</c:v>
                </c:pt>
                <c:pt idx="27">
                  <c:v>45834</c:v>
                </c:pt>
                <c:pt idx="28">
                  <c:v>45835</c:v>
                </c:pt>
                <c:pt idx="29">
                  <c:v>45836</c:v>
                </c:pt>
                <c:pt idx="30">
                  <c:v>45837</c:v>
                </c:pt>
                <c:pt idx="31">
                  <c:v>45838</c:v>
                </c:pt>
              </c:numCache>
            </c:numRef>
          </c:cat>
          <c:val>
            <c:numRef>
              <c:f>Sheet1!$B$2:$B$33</c:f>
              <c:numCache>
                <c:formatCode>General</c:formatCode>
                <c:ptCount val="32"/>
                <c:pt idx="0">
                  <c:v>279</c:v>
                </c:pt>
                <c:pt idx="1">
                  <c:v>283</c:v>
                </c:pt>
                <c:pt idx="2">
                  <c:v>273</c:v>
                </c:pt>
                <c:pt idx="3">
                  <c:v>264</c:v>
                </c:pt>
                <c:pt idx="4">
                  <c:v>227</c:v>
                </c:pt>
                <c:pt idx="5">
                  <c:v>214</c:v>
                </c:pt>
                <c:pt idx="6">
                  <c:v>194</c:v>
                </c:pt>
                <c:pt idx="7">
                  <c:v>51</c:v>
                </c:pt>
                <c:pt idx="8">
                  <c:v>110</c:v>
                </c:pt>
                <c:pt idx="15">
                  <c:v>231</c:v>
                </c:pt>
                <c:pt idx="16">
                  <c:v>250</c:v>
                </c:pt>
                <c:pt idx="17">
                  <c:v>247</c:v>
                </c:pt>
                <c:pt idx="18">
                  <c:v>284</c:v>
                </c:pt>
                <c:pt idx="19">
                  <c:v>291</c:v>
                </c:pt>
                <c:pt idx="20">
                  <c:v>220</c:v>
                </c:pt>
                <c:pt idx="21">
                  <c:v>263</c:v>
                </c:pt>
                <c:pt idx="22">
                  <c:v>306</c:v>
                </c:pt>
                <c:pt idx="23">
                  <c:v>304</c:v>
                </c:pt>
                <c:pt idx="24">
                  <c:v>234</c:v>
                </c:pt>
                <c:pt idx="25">
                  <c:v>83</c:v>
                </c:pt>
                <c:pt idx="26">
                  <c:v>99</c:v>
                </c:pt>
                <c:pt idx="27">
                  <c:v>134</c:v>
                </c:pt>
                <c:pt idx="28">
                  <c:v>218</c:v>
                </c:pt>
                <c:pt idx="29">
                  <c:v>309</c:v>
                </c:pt>
                <c:pt idx="30">
                  <c:v>286</c:v>
                </c:pt>
                <c:pt idx="31">
                  <c:v>203</c:v>
                </c:pt>
              </c:numCache>
            </c:numRef>
          </c:val>
          <c:smooth val="0"/>
          <c:extLst>
            <c:ext xmlns:c16="http://schemas.microsoft.com/office/drawing/2014/chart" uri="{C3380CC4-5D6E-409C-BE32-E72D297353CC}">
              <c16:uniqueId val="{00000001-89F4-4189-8D6F-856DA66BF055}"/>
            </c:ext>
          </c:extLst>
        </c:ser>
        <c:dLbls>
          <c:showLegendKey val="0"/>
          <c:showVal val="0"/>
          <c:showCatName val="0"/>
          <c:showSerName val="0"/>
          <c:showPercent val="0"/>
          <c:showBubbleSize val="0"/>
        </c:dLbls>
        <c:marker val="1"/>
        <c:smooth val="0"/>
        <c:axId val="1890821152"/>
        <c:axId val="1890822592"/>
      </c:lineChart>
      <c:dateAx>
        <c:axId val="1880736944"/>
        <c:scaling>
          <c:orientation val="minMax"/>
        </c:scaling>
        <c:delete val="0"/>
        <c:axPos val="b"/>
        <c:numFmt formatCode="d\-mmm"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80737424"/>
        <c:crosses val="autoZero"/>
        <c:auto val="1"/>
        <c:lblOffset val="100"/>
        <c:baseTimeUnit val="days"/>
        <c:majorUnit val="2"/>
        <c:majorTimeUnit val="days"/>
      </c:dateAx>
      <c:valAx>
        <c:axId val="18807374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80736944"/>
        <c:crosses val="autoZero"/>
        <c:crossBetween val="between"/>
      </c:valAx>
      <c:valAx>
        <c:axId val="189082259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890821152"/>
        <c:crosses val="max"/>
        <c:crossBetween val="between"/>
      </c:valAx>
      <c:dateAx>
        <c:axId val="1890821152"/>
        <c:scaling>
          <c:orientation val="minMax"/>
        </c:scaling>
        <c:delete val="1"/>
        <c:axPos val="b"/>
        <c:numFmt formatCode="d\-mmm" sourceLinked="1"/>
        <c:majorTickMark val="out"/>
        <c:minorTickMark val="none"/>
        <c:tickLblPos val="nextTo"/>
        <c:crossAx val="1890822592"/>
        <c:crosses val="autoZero"/>
        <c:auto val="1"/>
        <c:lblOffset val="100"/>
        <c:baseTimeUnit val="days"/>
      </c:date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0.33638</cdr:x>
      <cdr:y>0.38111</cdr:y>
    </cdr:from>
    <cdr:to>
      <cdr:x>0.41767</cdr:x>
      <cdr:y>0.46395</cdr:y>
    </cdr:to>
    <cdr:sp macro="" textlink="">
      <cdr:nvSpPr>
        <cdr:cNvPr id="2" name="TextBox 1">
          <a:extLst xmlns:a="http://schemas.openxmlformats.org/drawingml/2006/main">
            <a:ext uri="{FF2B5EF4-FFF2-40B4-BE49-F238E27FC236}">
              <a16:creationId xmlns:a16="http://schemas.microsoft.com/office/drawing/2014/main" id="{7BA4290D-2843-82C8-7800-035AC599955A}"/>
            </a:ext>
          </a:extLst>
        </cdr:cNvPr>
        <cdr:cNvSpPr txBox="1"/>
      </cdr:nvSpPr>
      <cdr:spPr>
        <a:xfrm xmlns:a="http://schemas.openxmlformats.org/drawingml/2006/main">
          <a:off x="3784257" y="1509970"/>
          <a:ext cx="914400" cy="328226"/>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1400" kern="1200"/>
            <a:t>Disk Crash</a:t>
          </a:r>
        </a:p>
      </cdr:txBody>
    </cdr:sp>
  </cdr:relSizeAnchor>
  <cdr:relSizeAnchor xmlns:cdr="http://schemas.openxmlformats.org/drawingml/2006/chartDrawing">
    <cdr:from>
      <cdr:x>0.21625</cdr:x>
      <cdr:y>0.05299</cdr:y>
    </cdr:from>
    <cdr:to>
      <cdr:x>0.29753</cdr:x>
      <cdr:y>0.22192</cdr:y>
    </cdr:to>
    <cdr:sp macro="" textlink="">
      <cdr:nvSpPr>
        <cdr:cNvPr id="3" name="TextBox 2">
          <a:extLst xmlns:a="http://schemas.openxmlformats.org/drawingml/2006/main">
            <a:ext uri="{FF2B5EF4-FFF2-40B4-BE49-F238E27FC236}">
              <a16:creationId xmlns:a16="http://schemas.microsoft.com/office/drawing/2014/main" id="{B35E30D1-4E0B-E292-9E91-42F5CBDE5E2C}"/>
            </a:ext>
          </a:extLst>
        </cdr:cNvPr>
        <cdr:cNvSpPr txBox="1"/>
      </cdr:nvSpPr>
      <cdr:spPr>
        <a:xfrm xmlns:a="http://schemas.openxmlformats.org/drawingml/2006/main">
          <a:off x="2432737" y="209937"/>
          <a:ext cx="914400" cy="669325"/>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pPr algn="ctr"/>
          <a:r>
            <a:rPr lang="en-US" sz="1200" b="1" kern="1200"/>
            <a:t>Parturition</a:t>
          </a:r>
        </a:p>
        <a:p xmlns:a="http://schemas.openxmlformats.org/drawingml/2006/main">
          <a:pPr algn="ctr"/>
          <a:r>
            <a:rPr lang="en-US" sz="1200" b="1" kern="1200"/>
            <a:t>Approximate</a:t>
          </a:r>
        </a:p>
        <a:p xmlns:a="http://schemas.openxmlformats.org/drawingml/2006/main">
          <a:pPr algn="ctr"/>
          <a:endParaRPr lang="en-US" sz="1100" kern="1200"/>
        </a:p>
      </cdr:txBody>
    </cdr:sp>
  </cdr:relSizeAnchor>
  <cdr:relSizeAnchor xmlns:cdr="http://schemas.openxmlformats.org/drawingml/2006/chartDrawing">
    <cdr:from>
      <cdr:x>0.71905</cdr:x>
      <cdr:y>0.05343</cdr:y>
    </cdr:from>
    <cdr:to>
      <cdr:x>0.80033</cdr:x>
      <cdr:y>0.16551</cdr:y>
    </cdr:to>
    <cdr:sp macro="" textlink="">
      <cdr:nvSpPr>
        <cdr:cNvPr id="4" name="TextBox 1">
          <a:extLst xmlns:a="http://schemas.openxmlformats.org/drawingml/2006/main">
            <a:ext uri="{FF2B5EF4-FFF2-40B4-BE49-F238E27FC236}">
              <a16:creationId xmlns:a16="http://schemas.microsoft.com/office/drawing/2014/main" id="{78DAF71E-1A01-4BC4-D364-81E0DF3638C3}"/>
            </a:ext>
          </a:extLst>
        </cdr:cNvPr>
        <cdr:cNvSpPr txBox="1"/>
      </cdr:nvSpPr>
      <cdr:spPr>
        <a:xfrm xmlns:a="http://schemas.openxmlformats.org/drawingml/2006/main">
          <a:off x="8089128" y="211695"/>
          <a:ext cx="914400" cy="444071"/>
        </a:xfrm>
        <a:prstGeom xmlns:a="http://schemas.openxmlformats.org/drawingml/2006/main" prst="rect">
          <a:avLst/>
        </a:prstGeom>
      </cdr:spPr>
      <cdr:txBody>
        <a:bodyPr xmlns:a="http://schemas.openxmlformats.org/drawingml/2006/main" wrap="non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100" b="1" kern="1200"/>
            <a:t>Volancy</a:t>
          </a:r>
        </a:p>
        <a:p xmlns:a="http://schemas.openxmlformats.org/drawingml/2006/main">
          <a:pPr algn="ctr"/>
          <a:r>
            <a:rPr lang="en-US" sz="1200" b="1" kern="1200"/>
            <a:t>Approximate</a:t>
          </a:r>
        </a:p>
      </cdr:txBody>
    </cdr:sp>
  </cdr:relSizeAnchor>
  <cdr:relSizeAnchor xmlns:cdr="http://schemas.openxmlformats.org/drawingml/2006/chartDrawing">
    <cdr:from>
      <cdr:x>0.254</cdr:x>
      <cdr:y>0.1537</cdr:y>
    </cdr:from>
    <cdr:to>
      <cdr:x>0.25458</cdr:x>
      <cdr:y>0.19268</cdr:y>
    </cdr:to>
    <cdr:cxnSp macro="">
      <cdr:nvCxnSpPr>
        <cdr:cNvPr id="6" name="Straight Arrow Connector 5">
          <a:extLst xmlns:a="http://schemas.openxmlformats.org/drawingml/2006/main">
            <a:ext uri="{FF2B5EF4-FFF2-40B4-BE49-F238E27FC236}">
              <a16:creationId xmlns:a16="http://schemas.microsoft.com/office/drawing/2014/main" id="{C136DBEB-5E9B-B07A-E636-EE57036B5CFD}"/>
            </a:ext>
          </a:extLst>
        </cdr:cNvPr>
        <cdr:cNvCxnSpPr/>
      </cdr:nvCxnSpPr>
      <cdr:spPr>
        <a:xfrm xmlns:a="http://schemas.openxmlformats.org/drawingml/2006/main">
          <a:off x="2857499" y="608958"/>
          <a:ext cx="6436" cy="154460"/>
        </a:xfrm>
        <a:prstGeom xmlns:a="http://schemas.openxmlformats.org/drawingml/2006/main" prst="straightConnector1">
          <a:avLst/>
        </a:prstGeom>
        <a:ln xmlns:a="http://schemas.openxmlformats.org/drawingml/2006/main">
          <a:tailEnd type="triangle"/>
        </a:l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dr:relSizeAnchor xmlns:cdr="http://schemas.openxmlformats.org/drawingml/2006/chartDrawing">
    <cdr:from>
      <cdr:x>0.75738</cdr:x>
      <cdr:y>0.14927</cdr:y>
    </cdr:from>
    <cdr:to>
      <cdr:x>0.75795</cdr:x>
      <cdr:y>0.18825</cdr:y>
    </cdr:to>
    <cdr:cxnSp macro="">
      <cdr:nvCxnSpPr>
        <cdr:cNvPr id="7" name="Straight Arrow Connector 6">
          <a:extLst xmlns:a="http://schemas.openxmlformats.org/drawingml/2006/main">
            <a:ext uri="{FF2B5EF4-FFF2-40B4-BE49-F238E27FC236}">
              <a16:creationId xmlns:a16="http://schemas.microsoft.com/office/drawing/2014/main" id="{D643D7FF-66FC-B92D-E179-06412FB98C37}"/>
            </a:ext>
          </a:extLst>
        </cdr:cNvPr>
        <cdr:cNvCxnSpPr/>
      </cdr:nvCxnSpPr>
      <cdr:spPr>
        <a:xfrm xmlns:a="http://schemas.openxmlformats.org/drawingml/2006/main">
          <a:off x="8520327" y="591408"/>
          <a:ext cx="6436" cy="154460"/>
        </a:xfrm>
        <a:prstGeom xmlns:a="http://schemas.openxmlformats.org/drawingml/2006/main" prst="straightConnector1">
          <a:avLst/>
        </a:prstGeom>
        <a:ln xmlns:a="http://schemas.openxmlformats.org/drawingml/2006/main">
          <a:tailEnd type="triangle"/>
        </a:l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userShapes>
</file>

<file path=ppt/media/image1.jpeg>
</file>

<file path=ppt/media/image2.JPG>
</file>

<file path=ppt/media/image3.jp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163" cy="4699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4022725" y="0"/>
            <a:ext cx="3078163" cy="469900"/>
          </a:xfrm>
          <a:prstGeom prst="rect">
            <a:avLst/>
          </a:prstGeom>
        </p:spPr>
        <p:txBody>
          <a:bodyPr vert="horz" lIns="91440" tIns="45720" rIns="91440" bIns="45720" rtlCol="0"/>
          <a:lstStyle>
            <a:lvl1pPr algn="r">
              <a:defRPr sz="1200"/>
            </a:lvl1pPr>
          </a:lstStyle>
          <a:p>
            <a:fld id="{6FE72893-136B-44AA-AA28-925D8702F9CD}" type="datetimeFigureOut">
              <a:rPr lang="en-US" smtClean="0"/>
              <a:t>1/11/2026</a:t>
            </a:fld>
            <a:endParaRPr lang="en-US" dirty="0"/>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709613" y="4518025"/>
            <a:ext cx="5683250" cy="369728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8575"/>
            <a:ext cx="3078163" cy="4699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4022725" y="8918575"/>
            <a:ext cx="3078163" cy="469900"/>
          </a:xfrm>
          <a:prstGeom prst="rect">
            <a:avLst/>
          </a:prstGeom>
        </p:spPr>
        <p:txBody>
          <a:bodyPr vert="horz" lIns="91440" tIns="45720" rIns="91440" bIns="45720" rtlCol="0" anchor="b"/>
          <a:lstStyle>
            <a:lvl1pPr algn="r">
              <a:defRPr sz="1200"/>
            </a:lvl1pPr>
          </a:lstStyle>
          <a:p>
            <a:fld id="{71592A71-2651-4E08-AE37-C93B7D2CEE86}" type="slidenum">
              <a:rPr lang="en-US" smtClean="0"/>
              <a:t>‹#›</a:t>
            </a:fld>
            <a:endParaRPr lang="en-US" dirty="0"/>
          </a:p>
        </p:txBody>
      </p:sp>
    </p:spTree>
    <p:extLst>
      <p:ext uri="{BB962C8B-B14F-4D97-AF65-F5344CB8AC3E}">
        <p14:creationId xmlns:p14="http://schemas.microsoft.com/office/powerpoint/2010/main" val="6631903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3" y="4518025"/>
            <a:ext cx="5749802" cy="4180498"/>
          </a:xfrm>
        </p:spPr>
        <p:txBody>
          <a:bodyPr/>
          <a:lstStyle/>
          <a:p>
            <a:r>
              <a:rPr lang="en-US" sz="1800" dirty="0"/>
              <a:t>Good morning</a:t>
            </a:r>
          </a:p>
          <a:p>
            <a:r>
              <a:rPr lang="en-US" sz="2000" dirty="0"/>
              <a:t>I’m Larry Gorham and I’ll be discussing our low-cost IR recording system for the little brown bat maternal colony at the White Memorial Conservation Center in Litchfield, CT.</a:t>
            </a:r>
          </a:p>
          <a:p>
            <a:r>
              <a:rPr lang="en-US" sz="2000" dirty="0"/>
              <a:t>I’m a retired engineer with a passion for bats but I’m not an expert so please bare with me on the biology. I want to thank two wildlife biologists for support and guidance. James Fischer at  White Memorial and Dr. Devaugh Fraser at Connecticut DEEP.  </a:t>
            </a:r>
          </a:p>
          <a:p>
            <a:r>
              <a:rPr lang="en-US" sz="2000" dirty="0"/>
              <a:t>I also had help counting bats from a highly motivated high school student, Daniela Ramirez.  </a:t>
            </a:r>
          </a:p>
          <a:p>
            <a:r>
              <a:rPr lang="en-US" sz="1800" dirty="0"/>
              <a:t> </a:t>
            </a:r>
          </a:p>
          <a:p>
            <a:endParaRPr lang="en-US" dirty="0"/>
          </a:p>
        </p:txBody>
      </p:sp>
      <p:sp>
        <p:nvSpPr>
          <p:cNvPr id="4" name="Slide Number Placeholder 3"/>
          <p:cNvSpPr>
            <a:spLocks noGrp="1"/>
          </p:cNvSpPr>
          <p:nvPr>
            <p:ph type="sldNum" sz="quarter" idx="5"/>
          </p:nvPr>
        </p:nvSpPr>
        <p:spPr/>
        <p:txBody>
          <a:bodyPr/>
          <a:lstStyle/>
          <a:p>
            <a:fld id="{71592A71-2651-4E08-AE37-C93B7D2CEE86}" type="slidenum">
              <a:rPr lang="en-US" smtClean="0"/>
              <a:t>1</a:t>
            </a:fld>
            <a:endParaRPr lang="en-US" dirty="0"/>
          </a:p>
        </p:txBody>
      </p:sp>
    </p:spTree>
    <p:extLst>
      <p:ext uri="{BB962C8B-B14F-4D97-AF65-F5344CB8AC3E}">
        <p14:creationId xmlns:p14="http://schemas.microsoft.com/office/powerpoint/2010/main" val="3923814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We could physically watch the bat house for the two hour period and count the bats but that is really difficult to get accurate results. We could record the bats ultrasonically but that method has been shown to have a wide range of counting errors.  Instead we video the bats in infrared light.</a:t>
            </a:r>
          </a:p>
          <a:p>
            <a:r>
              <a:rPr lang="en-US" sz="2000" dirty="0"/>
              <a:t>Then, we could view the two hour video or</a:t>
            </a:r>
          </a:p>
          <a:p>
            <a:r>
              <a:rPr lang="en-US" sz="2000" dirty="0"/>
              <a:t>Use a computer program to scan the video and help us count bats.</a:t>
            </a:r>
          </a:p>
          <a:p>
            <a:r>
              <a:rPr lang="en-US" sz="2000" dirty="0"/>
              <a:t>We are currently using the ThruTracker software by Dr. Aaron Corcoran of UC Colorado Springs</a:t>
            </a:r>
          </a:p>
          <a:p>
            <a:endParaRPr lang="en-US" sz="2000" dirty="0"/>
          </a:p>
        </p:txBody>
      </p:sp>
      <p:sp>
        <p:nvSpPr>
          <p:cNvPr id="4" name="Slide Number Placeholder 3"/>
          <p:cNvSpPr>
            <a:spLocks noGrp="1"/>
          </p:cNvSpPr>
          <p:nvPr>
            <p:ph type="sldNum" sz="quarter" idx="5"/>
          </p:nvPr>
        </p:nvSpPr>
        <p:spPr/>
        <p:txBody>
          <a:bodyPr/>
          <a:lstStyle/>
          <a:p>
            <a:fld id="{71592A71-2651-4E08-AE37-C93B7D2CEE86}" type="slidenum">
              <a:rPr lang="en-US" smtClean="0"/>
              <a:t>10</a:t>
            </a:fld>
            <a:endParaRPr lang="en-US"/>
          </a:p>
        </p:txBody>
      </p:sp>
    </p:spTree>
    <p:extLst>
      <p:ext uri="{BB962C8B-B14F-4D97-AF65-F5344CB8AC3E}">
        <p14:creationId xmlns:p14="http://schemas.microsoft.com/office/powerpoint/2010/main" val="1330857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ThruTracker subtracts the static background from each frame and assigns a track to every object of a predetermined size and velocity. This slide demonstrates the problem with using IR illumination. This is an insect track that must be ignored. If we used a 1500 dollar thermal camera only bats and a few birds would be tracked. The IR method is more labor intensive but less expensive. With this method every track must be viewed and classified. ThruTracker also has automatic counting features that are being fine tuned for the next version. </a:t>
            </a:r>
          </a:p>
        </p:txBody>
      </p:sp>
      <p:sp>
        <p:nvSpPr>
          <p:cNvPr id="4" name="Slide Number Placeholder 3"/>
          <p:cNvSpPr>
            <a:spLocks noGrp="1"/>
          </p:cNvSpPr>
          <p:nvPr>
            <p:ph type="sldNum" sz="quarter" idx="5"/>
          </p:nvPr>
        </p:nvSpPr>
        <p:spPr/>
        <p:txBody>
          <a:bodyPr/>
          <a:lstStyle/>
          <a:p>
            <a:fld id="{71592A71-2651-4E08-AE37-C93B7D2CEE86}" type="slidenum">
              <a:rPr lang="en-US" smtClean="0"/>
              <a:t>11</a:t>
            </a:fld>
            <a:endParaRPr lang="en-US"/>
          </a:p>
        </p:txBody>
      </p:sp>
    </p:spTree>
    <p:extLst>
      <p:ext uri="{BB962C8B-B14F-4D97-AF65-F5344CB8AC3E}">
        <p14:creationId xmlns:p14="http://schemas.microsoft.com/office/powerpoint/2010/main" val="25419834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This slide shows a bat track that can easily be classified as a flyby event because it never comes close to either bat house. This is all very interesting but we want to know which bats are actually egressing and returning to the bat house.</a:t>
            </a:r>
          </a:p>
        </p:txBody>
      </p:sp>
      <p:sp>
        <p:nvSpPr>
          <p:cNvPr id="4" name="Slide Number Placeholder 3"/>
          <p:cNvSpPr>
            <a:spLocks noGrp="1"/>
          </p:cNvSpPr>
          <p:nvPr>
            <p:ph type="sldNum" sz="quarter" idx="5"/>
          </p:nvPr>
        </p:nvSpPr>
        <p:spPr/>
        <p:txBody>
          <a:bodyPr/>
          <a:lstStyle/>
          <a:p>
            <a:fld id="{71592A71-2651-4E08-AE37-C93B7D2CEE86}" type="slidenum">
              <a:rPr lang="en-US" smtClean="0"/>
              <a:t>12</a:t>
            </a:fld>
            <a:endParaRPr lang="en-US"/>
          </a:p>
        </p:txBody>
      </p:sp>
    </p:spTree>
    <p:extLst>
      <p:ext uri="{BB962C8B-B14F-4D97-AF65-F5344CB8AC3E}">
        <p14:creationId xmlns:p14="http://schemas.microsoft.com/office/powerpoint/2010/main" val="25281435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This slide shows a bat egressing the larger bat house. ThruTracker also designates where the track starts and ends so it is easy to determine whether the bat is egressing or returning.</a:t>
            </a:r>
          </a:p>
        </p:txBody>
      </p:sp>
      <p:sp>
        <p:nvSpPr>
          <p:cNvPr id="4" name="Slide Number Placeholder 3"/>
          <p:cNvSpPr>
            <a:spLocks noGrp="1"/>
          </p:cNvSpPr>
          <p:nvPr>
            <p:ph type="sldNum" sz="quarter" idx="5"/>
          </p:nvPr>
        </p:nvSpPr>
        <p:spPr/>
        <p:txBody>
          <a:bodyPr/>
          <a:lstStyle/>
          <a:p>
            <a:fld id="{71592A71-2651-4E08-AE37-C93B7D2CEE86}" type="slidenum">
              <a:rPr lang="en-US" smtClean="0"/>
              <a:t>13</a:t>
            </a:fld>
            <a:endParaRPr lang="en-US"/>
          </a:p>
        </p:txBody>
      </p:sp>
    </p:spTree>
    <p:extLst>
      <p:ext uri="{BB962C8B-B14F-4D97-AF65-F5344CB8AC3E}">
        <p14:creationId xmlns:p14="http://schemas.microsoft.com/office/powerpoint/2010/main" val="7541731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We subtract the bats returning from the bats egressing to get the Net Outflow number. This is  sometimes called Residents since it appears that number slept in the bat house that day. This slide shows the Net Outflow for each day through out the active season with about 5% data losses. This recovering colony shows a maximum over 300 bats with wide day to day variation.</a:t>
            </a:r>
          </a:p>
        </p:txBody>
      </p:sp>
      <p:sp>
        <p:nvSpPr>
          <p:cNvPr id="4" name="Slide Number Placeholder 3"/>
          <p:cNvSpPr>
            <a:spLocks noGrp="1"/>
          </p:cNvSpPr>
          <p:nvPr>
            <p:ph type="sldNum" sz="quarter" idx="5"/>
          </p:nvPr>
        </p:nvSpPr>
        <p:spPr/>
        <p:txBody>
          <a:bodyPr/>
          <a:lstStyle/>
          <a:p>
            <a:fld id="{71592A71-2651-4E08-AE37-C93B7D2CEE86}" type="slidenum">
              <a:rPr lang="en-US" smtClean="0"/>
              <a:t>14</a:t>
            </a:fld>
            <a:endParaRPr lang="en-US"/>
          </a:p>
        </p:txBody>
      </p:sp>
    </p:spTree>
    <p:extLst>
      <p:ext uri="{BB962C8B-B14F-4D97-AF65-F5344CB8AC3E}">
        <p14:creationId xmlns:p14="http://schemas.microsoft.com/office/powerpoint/2010/main" val="9082547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9612" y="4518024"/>
            <a:ext cx="5683250" cy="3697288"/>
          </a:xfrm>
        </p:spPr>
        <p:txBody>
          <a:bodyPr/>
          <a:lstStyle/>
          <a:p>
            <a:r>
              <a:rPr lang="en-US" sz="2000" dirty="0"/>
              <a:t>This plot shows a systematic seasonal trend in the bat egress start times measured in minutes from sunset. The bats egress about 20 minutes after sunset in mid summer and about 35 minutes after sunset in spring and fall. This phenomena has been reported previously in many species. One theory is that the pregnant and lactating females are much more stressed in summer and must egress earlier to attain the needed calories.   </a:t>
            </a:r>
          </a:p>
        </p:txBody>
      </p:sp>
      <p:sp>
        <p:nvSpPr>
          <p:cNvPr id="4" name="Slide Number Placeholder 3"/>
          <p:cNvSpPr>
            <a:spLocks noGrp="1"/>
          </p:cNvSpPr>
          <p:nvPr>
            <p:ph type="sldNum" sz="quarter" idx="5"/>
          </p:nvPr>
        </p:nvSpPr>
        <p:spPr/>
        <p:txBody>
          <a:bodyPr/>
          <a:lstStyle/>
          <a:p>
            <a:fld id="{71592A71-2651-4E08-AE37-C93B7D2CEE86}" type="slidenum">
              <a:rPr lang="en-US" smtClean="0"/>
              <a:t>15</a:t>
            </a:fld>
            <a:endParaRPr lang="en-US"/>
          </a:p>
        </p:txBody>
      </p:sp>
    </p:spTree>
    <p:extLst>
      <p:ext uri="{BB962C8B-B14F-4D97-AF65-F5344CB8AC3E}">
        <p14:creationId xmlns:p14="http://schemas.microsoft.com/office/powerpoint/2010/main" val="1250824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This slide shows another interesting bat behavior that occurred in June.  The orange plot shows the number of bat flyby’s and the blue plot shows the Net Outflow all recorded for each day. Except for those 6 days lost due to a disk crash.  It’s interesting that the flyby numbers rise to a peak and then fall around our estimate of Parturition and around Volency. If this phenomena could be substantiated then it could be used to identify when Parturition and Volency </a:t>
            </a:r>
            <a:r>
              <a:rPr lang="en-US" sz="2000" dirty="0" err="1"/>
              <a:t>occure</a:t>
            </a:r>
            <a:r>
              <a:rPr lang="en-US" sz="2000" dirty="0"/>
              <a:t>.</a:t>
            </a:r>
          </a:p>
        </p:txBody>
      </p:sp>
      <p:sp>
        <p:nvSpPr>
          <p:cNvPr id="4" name="Slide Number Placeholder 3"/>
          <p:cNvSpPr>
            <a:spLocks noGrp="1"/>
          </p:cNvSpPr>
          <p:nvPr>
            <p:ph type="sldNum" sz="quarter" idx="5"/>
          </p:nvPr>
        </p:nvSpPr>
        <p:spPr/>
        <p:txBody>
          <a:bodyPr/>
          <a:lstStyle/>
          <a:p>
            <a:fld id="{71592A71-2651-4E08-AE37-C93B7D2CEE86}" type="slidenum">
              <a:rPr lang="en-US" smtClean="0"/>
              <a:t>16</a:t>
            </a:fld>
            <a:endParaRPr lang="en-US"/>
          </a:p>
        </p:txBody>
      </p:sp>
    </p:spTree>
    <p:extLst>
      <p:ext uri="{BB962C8B-B14F-4D97-AF65-F5344CB8AC3E}">
        <p14:creationId xmlns:p14="http://schemas.microsoft.com/office/powerpoint/2010/main" val="39087812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Finally As previously mentioned this project is registered public domain so the QR code above will go directly to the GitHub site. It contains all computer code and a wiki with extensive construction notes and system test scripts. You can snap a picture of this or I have a short handout summarizing the project.</a:t>
            </a:r>
          </a:p>
        </p:txBody>
      </p:sp>
      <p:sp>
        <p:nvSpPr>
          <p:cNvPr id="4" name="Slide Number Placeholder 3"/>
          <p:cNvSpPr>
            <a:spLocks noGrp="1"/>
          </p:cNvSpPr>
          <p:nvPr>
            <p:ph type="sldNum" sz="quarter" idx="5"/>
          </p:nvPr>
        </p:nvSpPr>
        <p:spPr/>
        <p:txBody>
          <a:bodyPr/>
          <a:lstStyle/>
          <a:p>
            <a:fld id="{71592A71-2651-4E08-AE37-C93B7D2CEE86}" type="slidenum">
              <a:rPr lang="en-US" smtClean="0"/>
              <a:t>17</a:t>
            </a:fld>
            <a:endParaRPr lang="en-US" dirty="0"/>
          </a:p>
        </p:txBody>
      </p:sp>
    </p:spTree>
    <p:extLst>
      <p:ext uri="{BB962C8B-B14F-4D97-AF65-F5344CB8AC3E}">
        <p14:creationId xmlns:p14="http://schemas.microsoft.com/office/powerpoint/2010/main" val="1543280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592A71-2651-4E08-AE37-C93B7D2CEE86}" type="slidenum">
              <a:rPr lang="en-US" smtClean="0"/>
              <a:t>2</a:t>
            </a:fld>
            <a:endParaRPr lang="en-US"/>
          </a:p>
        </p:txBody>
      </p:sp>
    </p:spTree>
    <p:extLst>
      <p:ext uri="{BB962C8B-B14F-4D97-AF65-F5344CB8AC3E}">
        <p14:creationId xmlns:p14="http://schemas.microsoft.com/office/powerpoint/2010/main" val="2592967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This is the complete system, shown here securely mounted on an existing little brown bat maternal colony. </a:t>
            </a:r>
          </a:p>
          <a:p>
            <a:r>
              <a:rPr lang="en-US" sz="2000" dirty="0"/>
              <a:t>Battery box on the ground locked to the pole</a:t>
            </a:r>
          </a:p>
          <a:p>
            <a:r>
              <a:rPr lang="en-US" sz="2000" dirty="0"/>
              <a:t>Control box shoulder high</a:t>
            </a:r>
          </a:p>
          <a:p>
            <a:r>
              <a:rPr lang="en-US" sz="2000" dirty="0"/>
              <a:t>Camera/IR lights about 8 feet</a:t>
            </a:r>
          </a:p>
          <a:p>
            <a:r>
              <a:rPr lang="en-US" sz="2000" dirty="0"/>
              <a:t>And 100 watt solar panel on top</a:t>
            </a:r>
          </a:p>
          <a:p>
            <a:r>
              <a:rPr lang="en-US" sz="2000" dirty="0"/>
              <a:t>The two bat houses are just below the solar panel platform</a:t>
            </a:r>
          </a:p>
        </p:txBody>
      </p:sp>
      <p:sp>
        <p:nvSpPr>
          <p:cNvPr id="4" name="Slide Number Placeholder 3"/>
          <p:cNvSpPr>
            <a:spLocks noGrp="1"/>
          </p:cNvSpPr>
          <p:nvPr>
            <p:ph type="sldNum" sz="quarter" idx="5"/>
          </p:nvPr>
        </p:nvSpPr>
        <p:spPr/>
        <p:txBody>
          <a:bodyPr/>
          <a:lstStyle/>
          <a:p>
            <a:fld id="{71592A71-2651-4E08-AE37-C93B7D2CEE86}" type="slidenum">
              <a:rPr lang="en-US" smtClean="0"/>
              <a:t>3</a:t>
            </a:fld>
            <a:endParaRPr lang="en-US"/>
          </a:p>
        </p:txBody>
      </p:sp>
    </p:spTree>
    <p:extLst>
      <p:ext uri="{BB962C8B-B14F-4D97-AF65-F5344CB8AC3E}">
        <p14:creationId xmlns:p14="http://schemas.microsoft.com/office/powerpoint/2010/main" val="3105984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The system is designed to be completely automatic. It can be installed remotely and be relatively secure. It uses IR lights for illumination. It is solar and battery powered. All software is public domain. And our first system that recorded last year was 700 dollars.</a:t>
            </a:r>
          </a:p>
        </p:txBody>
      </p:sp>
      <p:sp>
        <p:nvSpPr>
          <p:cNvPr id="4" name="Slide Number Placeholder 3"/>
          <p:cNvSpPr>
            <a:spLocks noGrp="1"/>
          </p:cNvSpPr>
          <p:nvPr>
            <p:ph type="sldNum" sz="quarter" idx="5"/>
          </p:nvPr>
        </p:nvSpPr>
        <p:spPr/>
        <p:txBody>
          <a:bodyPr/>
          <a:lstStyle/>
          <a:p>
            <a:fld id="{71592A71-2651-4E08-AE37-C93B7D2CEE86}" type="slidenum">
              <a:rPr lang="en-US" smtClean="0"/>
              <a:t>4</a:t>
            </a:fld>
            <a:endParaRPr lang="en-US"/>
          </a:p>
        </p:txBody>
      </p:sp>
    </p:spTree>
    <p:extLst>
      <p:ext uri="{BB962C8B-B14F-4D97-AF65-F5344CB8AC3E}">
        <p14:creationId xmlns:p14="http://schemas.microsoft.com/office/powerpoint/2010/main" val="2997007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Here is the camera and IR lights</a:t>
            </a:r>
          </a:p>
          <a:p>
            <a:r>
              <a:rPr lang="en-US" sz="2000" dirty="0"/>
              <a:t>The camera is a very common 40 USD security camera with a couple of minor modifications. It will do hi-res but I recorded in low-res to reduce the post processing load.</a:t>
            </a:r>
          </a:p>
          <a:p>
            <a:r>
              <a:rPr lang="en-US" sz="2000" dirty="0"/>
              <a:t>The two lights require 6 watts each and produce 850 nm IR which is invisible to bats. </a:t>
            </a:r>
          </a:p>
        </p:txBody>
      </p:sp>
      <p:sp>
        <p:nvSpPr>
          <p:cNvPr id="4" name="Slide Number Placeholder 3"/>
          <p:cNvSpPr>
            <a:spLocks noGrp="1"/>
          </p:cNvSpPr>
          <p:nvPr>
            <p:ph type="sldNum" sz="quarter" idx="5"/>
          </p:nvPr>
        </p:nvSpPr>
        <p:spPr/>
        <p:txBody>
          <a:bodyPr/>
          <a:lstStyle/>
          <a:p>
            <a:fld id="{71592A71-2651-4E08-AE37-C93B7D2CEE86}" type="slidenum">
              <a:rPr lang="en-US" smtClean="0"/>
              <a:t>5</a:t>
            </a:fld>
            <a:endParaRPr lang="en-US"/>
          </a:p>
        </p:txBody>
      </p:sp>
    </p:spTree>
    <p:extLst>
      <p:ext uri="{BB962C8B-B14F-4D97-AF65-F5344CB8AC3E}">
        <p14:creationId xmlns:p14="http://schemas.microsoft.com/office/powerpoint/2010/main" val="401246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The system from last year was about 700 USD and that’s gone up to about 1000 USD now. This list uses a much better camera and tops out at about 1200 USD. Oddly enough one of the most expensive items is the marine grade plywood mount for the solar panel. There’s a side pole mount that’s about 1/3 the cost of a top mount. Depending on the sunlight probability a less expensive 50 watt solar panel would also work.</a:t>
            </a:r>
          </a:p>
        </p:txBody>
      </p:sp>
      <p:sp>
        <p:nvSpPr>
          <p:cNvPr id="4" name="Slide Number Placeholder 3"/>
          <p:cNvSpPr>
            <a:spLocks noGrp="1"/>
          </p:cNvSpPr>
          <p:nvPr>
            <p:ph type="sldNum" sz="quarter" idx="5"/>
          </p:nvPr>
        </p:nvSpPr>
        <p:spPr/>
        <p:txBody>
          <a:bodyPr/>
          <a:lstStyle/>
          <a:p>
            <a:fld id="{71592A71-2651-4E08-AE37-C93B7D2CEE86}" type="slidenum">
              <a:rPr lang="en-US" smtClean="0"/>
              <a:t>6</a:t>
            </a:fld>
            <a:endParaRPr lang="en-US"/>
          </a:p>
        </p:txBody>
      </p:sp>
    </p:spTree>
    <p:extLst>
      <p:ext uri="{BB962C8B-B14F-4D97-AF65-F5344CB8AC3E}">
        <p14:creationId xmlns:p14="http://schemas.microsoft.com/office/powerpoint/2010/main" val="153930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This is the control panel with switches at the top, computer stack below and the orange solar controller at the bottom. The switches just isolate components, I’ll discuss the computer stack next and the solar controller provides for battery charging. The controller is a little more expensive MPPT type which provides much more efficient  battery charging. The wire shown hanging  out the door is an HDMI connection for a monitor so program updates can be done in the field. The panel has a locking door and is securely attached to the pole</a:t>
            </a:r>
          </a:p>
        </p:txBody>
      </p:sp>
      <p:sp>
        <p:nvSpPr>
          <p:cNvPr id="4" name="Slide Number Placeholder 3"/>
          <p:cNvSpPr>
            <a:spLocks noGrp="1"/>
          </p:cNvSpPr>
          <p:nvPr>
            <p:ph type="sldNum" sz="quarter" idx="5"/>
          </p:nvPr>
        </p:nvSpPr>
        <p:spPr/>
        <p:txBody>
          <a:bodyPr/>
          <a:lstStyle/>
          <a:p>
            <a:fld id="{71592A71-2651-4E08-AE37-C93B7D2CEE86}" type="slidenum">
              <a:rPr lang="en-US" smtClean="0"/>
              <a:t>7</a:t>
            </a:fld>
            <a:endParaRPr lang="en-US"/>
          </a:p>
        </p:txBody>
      </p:sp>
    </p:spTree>
    <p:extLst>
      <p:ext uri="{BB962C8B-B14F-4D97-AF65-F5344CB8AC3E}">
        <p14:creationId xmlns:p14="http://schemas.microsoft.com/office/powerpoint/2010/main" val="494955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The compute stack starts with a </a:t>
            </a:r>
            <a:r>
              <a:rPr lang="en-US" sz="2000" dirty="0" err="1"/>
              <a:t>Raspberri</a:t>
            </a:r>
            <a:r>
              <a:rPr lang="en-US" sz="2000" dirty="0"/>
              <a:t> Pi on bottom with a fan module in the middle and a WittyPi4 power controller on top. The Raspberry PI starts recording video when it is booted up but that requires about 20 watts of power so it must be shut down when not recording. The </a:t>
            </a:r>
            <a:r>
              <a:rPr lang="en-US" sz="2000" dirty="0" err="1"/>
              <a:t>WittyPI</a:t>
            </a:r>
            <a:r>
              <a:rPr lang="en-US" sz="2000" dirty="0"/>
              <a:t> starts and stops the Raspberry Pi according to the stored schedule. It only uses ¼ watt so the battery lasts much longer. The </a:t>
            </a:r>
            <a:r>
              <a:rPr lang="en-US" sz="2000" dirty="0" err="1"/>
              <a:t>WittyPi</a:t>
            </a:r>
            <a:r>
              <a:rPr lang="en-US" sz="2000" dirty="0"/>
              <a:t> always runs in the background, contains the schedule and start times for every record in the entire active season.</a:t>
            </a:r>
          </a:p>
        </p:txBody>
      </p:sp>
      <p:sp>
        <p:nvSpPr>
          <p:cNvPr id="4" name="Slide Number Placeholder 3"/>
          <p:cNvSpPr>
            <a:spLocks noGrp="1"/>
          </p:cNvSpPr>
          <p:nvPr>
            <p:ph type="sldNum" sz="quarter" idx="5"/>
          </p:nvPr>
        </p:nvSpPr>
        <p:spPr/>
        <p:txBody>
          <a:bodyPr/>
          <a:lstStyle/>
          <a:p>
            <a:fld id="{71592A71-2651-4E08-AE37-C93B7D2CEE86}" type="slidenum">
              <a:rPr lang="en-US" smtClean="0"/>
              <a:t>8</a:t>
            </a:fld>
            <a:endParaRPr lang="en-US"/>
          </a:p>
        </p:txBody>
      </p:sp>
    </p:spTree>
    <p:extLst>
      <p:ext uri="{BB962C8B-B14F-4D97-AF65-F5344CB8AC3E}">
        <p14:creationId xmlns:p14="http://schemas.microsoft.com/office/powerpoint/2010/main" val="2297183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t>This is a 30 sec video recorded at the maternal colony and looking at the bottom egress openings of the two bat houses. It shows a bat emerge from inside the larger bat house to “light sample” for a brief period. Then, unlike some Gen Zer’s it launches  into flight. The action is slowed by a factor of 10 for this demonstration.</a:t>
            </a:r>
          </a:p>
        </p:txBody>
      </p:sp>
      <p:sp>
        <p:nvSpPr>
          <p:cNvPr id="4" name="Slide Number Placeholder 3"/>
          <p:cNvSpPr>
            <a:spLocks noGrp="1"/>
          </p:cNvSpPr>
          <p:nvPr>
            <p:ph type="sldNum" sz="quarter" idx="5"/>
          </p:nvPr>
        </p:nvSpPr>
        <p:spPr/>
        <p:txBody>
          <a:bodyPr/>
          <a:lstStyle/>
          <a:p>
            <a:fld id="{71592A71-2651-4E08-AE37-C93B7D2CEE86}" type="slidenum">
              <a:rPr lang="en-US" smtClean="0"/>
              <a:t>9</a:t>
            </a:fld>
            <a:endParaRPr lang="en-US"/>
          </a:p>
        </p:txBody>
      </p:sp>
    </p:spTree>
    <p:extLst>
      <p:ext uri="{BB962C8B-B14F-4D97-AF65-F5344CB8AC3E}">
        <p14:creationId xmlns:p14="http://schemas.microsoft.com/office/powerpoint/2010/main" val="1453263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E3AEE-91B9-32A3-3113-A53317C8CC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305E7CB-5750-DBCE-BF45-473884DD73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C8C4DC5-5F34-50A4-E7D5-294BB6C7CD4F}"/>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5" name="Footer Placeholder 4">
            <a:extLst>
              <a:ext uri="{FF2B5EF4-FFF2-40B4-BE49-F238E27FC236}">
                <a16:creationId xmlns:a16="http://schemas.microsoft.com/office/drawing/2014/main" id="{670AC58B-144A-C79D-7213-A468FAA70E8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B2560CB-CCEC-95E1-8073-9C238EC48B8A}"/>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559546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9EB7E-2C41-A0B3-2C05-A9E9A8CA35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958500-8DDE-CAF2-8177-FA32E1F753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34D99B-EE13-FB91-C6F1-B455868CC83E}"/>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5" name="Footer Placeholder 4">
            <a:extLst>
              <a:ext uri="{FF2B5EF4-FFF2-40B4-BE49-F238E27FC236}">
                <a16:creationId xmlns:a16="http://schemas.microsoft.com/office/drawing/2014/main" id="{18417193-F281-41FD-9470-42E715C8A6C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93BE783-31B1-5B19-9A9D-48A95303334F}"/>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928252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A60EA4-022D-150A-FF5F-9009D03C5E2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7ADE208-50DB-3685-34DF-CD55E83D52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AF670A-E2E0-B15D-9DCB-D02E27E8BC6B}"/>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5" name="Footer Placeholder 4">
            <a:extLst>
              <a:ext uri="{FF2B5EF4-FFF2-40B4-BE49-F238E27FC236}">
                <a16:creationId xmlns:a16="http://schemas.microsoft.com/office/drawing/2014/main" id="{5058689C-0425-A614-77C1-E08DA88DA45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BA4B684-B724-A847-BD24-A2791694CF75}"/>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2889348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282B1-6806-E67B-E590-939A9EDE6B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5A0B12-175A-0BD9-679F-2345147A16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C50A0B-C711-9F90-DF3C-0B6E8E7CFF08}"/>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5" name="Footer Placeholder 4">
            <a:extLst>
              <a:ext uri="{FF2B5EF4-FFF2-40B4-BE49-F238E27FC236}">
                <a16:creationId xmlns:a16="http://schemas.microsoft.com/office/drawing/2014/main" id="{5DD72554-F3D9-F5BA-5C42-C806BF80311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28930C-AFAB-EE2D-BCD7-3E17EE9BCFE0}"/>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2836954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FD290-1A74-EE23-0EB7-3546457376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80C1E1-53E6-D00A-859E-E34390F039E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D41EB2-C239-D973-C228-3874EEA94B05}"/>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5" name="Footer Placeholder 4">
            <a:extLst>
              <a:ext uri="{FF2B5EF4-FFF2-40B4-BE49-F238E27FC236}">
                <a16:creationId xmlns:a16="http://schemas.microsoft.com/office/drawing/2014/main" id="{5EEBA78D-8942-DCF6-0CF7-5DDAD3B5E0B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BC0BCCD-F231-0A9D-89B3-0C335AC479B7}"/>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3506461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83613-1067-A3C0-1F9B-2C7BC58623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695634-9055-82D1-EF6D-AB72F5BCBEA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5A4570B-4AB3-8BE0-665A-F65D809B8F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33333F-7959-E612-5CE2-97A380CAA4FA}"/>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6" name="Footer Placeholder 5">
            <a:extLst>
              <a:ext uri="{FF2B5EF4-FFF2-40B4-BE49-F238E27FC236}">
                <a16:creationId xmlns:a16="http://schemas.microsoft.com/office/drawing/2014/main" id="{DF07820B-DF04-C0D0-5FE5-93ACCFCB72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FBFB481-5DD1-5A5F-5320-41B3A7590BCE}"/>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374922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98C8A-37AC-F60F-ABEC-509045F663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E7B70F-5298-F03F-8AC8-99DD5F4DDE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25F98E-1460-112B-E542-572B40C989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7F776-EDF3-053C-AE9D-32B654ECAE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67151E-44EF-DE28-C621-367D83FDB0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001A84-06AB-CFCF-938D-E746EBC49A91}"/>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8" name="Footer Placeholder 7">
            <a:extLst>
              <a:ext uri="{FF2B5EF4-FFF2-40B4-BE49-F238E27FC236}">
                <a16:creationId xmlns:a16="http://schemas.microsoft.com/office/drawing/2014/main" id="{A21DF415-B695-34B6-C626-01BD58F8834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2545D07-020C-C8F1-E1DD-8C626D577ADA}"/>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3798767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86FC8-E5A0-17AA-549D-D65C039033B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8E54F17-5BA2-7A1B-0734-425BF9A2EECA}"/>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4" name="Footer Placeholder 3">
            <a:extLst>
              <a:ext uri="{FF2B5EF4-FFF2-40B4-BE49-F238E27FC236}">
                <a16:creationId xmlns:a16="http://schemas.microsoft.com/office/drawing/2014/main" id="{42498ED0-FB6D-793F-2E35-F15088D0951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B533874-565E-3EB4-F9AA-C1A4896C7FD9}"/>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518175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AF02EB-5268-68CA-BE03-49BDD71B0F47}"/>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3" name="Footer Placeholder 2">
            <a:extLst>
              <a:ext uri="{FF2B5EF4-FFF2-40B4-BE49-F238E27FC236}">
                <a16:creationId xmlns:a16="http://schemas.microsoft.com/office/drawing/2014/main" id="{5B022270-867F-2DBF-B79B-DDA38C2F201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11BD4F-1AB1-5BFB-9B88-EADDAAFCD794}"/>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1955875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AD400-17D1-5CDC-0F5E-3CBBC35DE2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E25F0C-197A-D761-80FC-8247E9059D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5407C6-D09F-2A94-A1E7-E9E9839043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DCC603-B5BC-2B38-CA20-8ACA2ED68C18}"/>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6" name="Footer Placeholder 5">
            <a:extLst>
              <a:ext uri="{FF2B5EF4-FFF2-40B4-BE49-F238E27FC236}">
                <a16:creationId xmlns:a16="http://schemas.microsoft.com/office/drawing/2014/main" id="{830FF930-AC71-082A-AF44-CBAE2D53180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7A9E01E-22D9-CE90-C875-0BC961EC9361}"/>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3004969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C6F6D-7519-A478-6913-FEC0201357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1E23FD8-84EB-9D08-A645-F3EE987E3D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56B235F2-BF12-13B4-0667-BC5E3DEE7E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6B4D67-DA05-E643-927F-F7224104DA31}"/>
              </a:ext>
            </a:extLst>
          </p:cNvPr>
          <p:cNvSpPr>
            <a:spLocks noGrp="1"/>
          </p:cNvSpPr>
          <p:nvPr>
            <p:ph type="dt" sz="half" idx="10"/>
          </p:nvPr>
        </p:nvSpPr>
        <p:spPr/>
        <p:txBody>
          <a:bodyPr/>
          <a:lstStyle/>
          <a:p>
            <a:fld id="{EFD5A2F4-9D9D-4DB1-B444-BC9DABF4C204}" type="datetimeFigureOut">
              <a:rPr lang="en-US" smtClean="0"/>
              <a:t>1/11/2026</a:t>
            </a:fld>
            <a:endParaRPr lang="en-US" dirty="0"/>
          </a:p>
        </p:txBody>
      </p:sp>
      <p:sp>
        <p:nvSpPr>
          <p:cNvPr id="6" name="Footer Placeholder 5">
            <a:extLst>
              <a:ext uri="{FF2B5EF4-FFF2-40B4-BE49-F238E27FC236}">
                <a16:creationId xmlns:a16="http://schemas.microsoft.com/office/drawing/2014/main" id="{219EAF95-83DF-6C35-465C-C22E461F9A9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E681465-95F0-EA0C-76A8-8309509C7D65}"/>
              </a:ext>
            </a:extLst>
          </p:cNvPr>
          <p:cNvSpPr>
            <a:spLocks noGrp="1"/>
          </p:cNvSpPr>
          <p:nvPr>
            <p:ph type="sldNum" sz="quarter" idx="12"/>
          </p:nvPr>
        </p:nvSpPr>
        <p:spPr/>
        <p:txBody>
          <a:bodyPr/>
          <a:lstStyle/>
          <a:p>
            <a:fld id="{CBF3F62B-7C0B-4EA2-B621-18A363835C2E}" type="slidenum">
              <a:rPr lang="en-US" smtClean="0"/>
              <a:t>‹#›</a:t>
            </a:fld>
            <a:endParaRPr lang="en-US" dirty="0"/>
          </a:p>
        </p:txBody>
      </p:sp>
    </p:spTree>
    <p:extLst>
      <p:ext uri="{BB962C8B-B14F-4D97-AF65-F5344CB8AC3E}">
        <p14:creationId xmlns:p14="http://schemas.microsoft.com/office/powerpoint/2010/main" val="1100955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B01004-4C82-A506-A86A-E707325DB6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31E884-625A-D97B-AEBE-4A8C03C3CB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F1F10C-AC5C-D87B-0F0A-24DE447A8B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FD5A2F4-9D9D-4DB1-B444-BC9DABF4C204}" type="datetimeFigureOut">
              <a:rPr lang="en-US" smtClean="0"/>
              <a:t>1/11/2026</a:t>
            </a:fld>
            <a:endParaRPr lang="en-US" dirty="0"/>
          </a:p>
        </p:txBody>
      </p:sp>
      <p:sp>
        <p:nvSpPr>
          <p:cNvPr id="5" name="Footer Placeholder 4">
            <a:extLst>
              <a:ext uri="{FF2B5EF4-FFF2-40B4-BE49-F238E27FC236}">
                <a16:creationId xmlns:a16="http://schemas.microsoft.com/office/drawing/2014/main" id="{9548D500-E05D-019D-C093-5D7CE910AC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2CA5549D-D63A-740C-5A8E-69EC836D04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F3F62B-7C0B-4EA2-B621-18A363835C2E}" type="slidenum">
              <a:rPr lang="en-US" smtClean="0"/>
              <a:t>‹#›</a:t>
            </a:fld>
            <a:endParaRPr lang="en-US" dirty="0"/>
          </a:p>
        </p:txBody>
      </p:sp>
    </p:spTree>
    <p:extLst>
      <p:ext uri="{BB962C8B-B14F-4D97-AF65-F5344CB8AC3E}">
        <p14:creationId xmlns:p14="http://schemas.microsoft.com/office/powerpoint/2010/main" val="747001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707B42-3CA8-742D-4D17-AB085D983440}"/>
              </a:ext>
            </a:extLst>
          </p:cNvPr>
          <p:cNvSpPr txBox="1"/>
          <p:nvPr/>
        </p:nvSpPr>
        <p:spPr>
          <a:xfrm>
            <a:off x="771526" y="1038910"/>
            <a:ext cx="10601324" cy="5478423"/>
          </a:xfrm>
          <a:prstGeom prst="rect">
            <a:avLst/>
          </a:prstGeom>
          <a:noFill/>
        </p:spPr>
        <p:txBody>
          <a:bodyPr wrap="square">
            <a:spAutoFit/>
          </a:bodyPr>
          <a:lstStyle/>
          <a:p>
            <a:pPr algn="ctr"/>
            <a:r>
              <a:rPr lang="en-US" sz="2800" dirty="0"/>
              <a:t>A LOW-COST INFRARED VIDEO SYSTEM FOR REMOTE BAT COLONY MONITORING, INCLUDING   RECORDS OF LITTLE BROWN BAT SYSTEMATIC SEASONAL VARIATION</a:t>
            </a:r>
            <a:endParaRPr lang="en-US" sz="6000" dirty="0">
              <a:solidFill>
                <a:srgbClr val="1D2228"/>
              </a:solidFill>
              <a:latin typeface="Aptos" panose="02110004020202020204"/>
            </a:endParaRPr>
          </a:p>
          <a:p>
            <a:endParaRPr lang="en-US" sz="4400" dirty="0">
              <a:solidFill>
                <a:srgbClr val="1D2228"/>
              </a:solidFill>
              <a:latin typeface="Aptos" panose="02110004020202020204"/>
            </a:endParaRPr>
          </a:p>
          <a:p>
            <a:endParaRPr lang="en-US" sz="4400" dirty="0">
              <a:solidFill>
                <a:srgbClr val="1D2228"/>
              </a:solidFill>
              <a:latin typeface="Aptos" panose="02110004020202020204"/>
            </a:endParaRPr>
          </a:p>
          <a:p>
            <a:endParaRPr lang="en-US" sz="4400" dirty="0">
              <a:solidFill>
                <a:srgbClr val="1D2228"/>
              </a:solidFill>
              <a:latin typeface="Aptos" panose="02110004020202020204"/>
            </a:endParaRPr>
          </a:p>
          <a:p>
            <a:pPr lvl="7"/>
            <a:r>
              <a:rPr lang="en-US" dirty="0"/>
              <a:t> 			Larry Gorham, Community Scientist</a:t>
            </a:r>
          </a:p>
          <a:p>
            <a:pPr lvl="7"/>
            <a:r>
              <a:rPr lang="en-US" dirty="0"/>
              <a:t>			James Fischer, WMCC Wildlife Biologist</a:t>
            </a:r>
          </a:p>
          <a:p>
            <a:pPr lvl="7"/>
            <a:r>
              <a:rPr lang="en-US" dirty="0"/>
              <a:t>			Dr. Devaughn Fraser, CT DEEP Wildlife Biologist</a:t>
            </a:r>
          </a:p>
          <a:p>
            <a:pPr lvl="7"/>
            <a:r>
              <a:rPr lang="en-US" dirty="0"/>
              <a:t>			Daniela Ramirez, Student Volunteer</a:t>
            </a:r>
          </a:p>
          <a:p>
            <a:pPr lvl="8"/>
            <a:endParaRPr lang="en-US" dirty="0"/>
          </a:p>
          <a:p>
            <a:endParaRPr lang="en-US" sz="4400" dirty="0"/>
          </a:p>
        </p:txBody>
      </p:sp>
    </p:spTree>
    <p:extLst>
      <p:ext uri="{BB962C8B-B14F-4D97-AF65-F5344CB8AC3E}">
        <p14:creationId xmlns:p14="http://schemas.microsoft.com/office/powerpoint/2010/main" val="5393397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298285-0215-338F-B8B2-BB993D790DBD}"/>
              </a:ext>
            </a:extLst>
          </p:cNvPr>
          <p:cNvSpPr txBox="1"/>
          <p:nvPr/>
        </p:nvSpPr>
        <p:spPr>
          <a:xfrm>
            <a:off x="1819656" y="140934"/>
            <a:ext cx="9057513" cy="7109639"/>
          </a:xfrm>
          <a:prstGeom prst="rect">
            <a:avLst/>
          </a:prstGeom>
          <a:noFill/>
          <a:ln>
            <a:noFill/>
          </a:ln>
        </p:spPr>
        <p:txBody>
          <a:bodyPr wrap="square">
            <a:spAutoFit/>
          </a:bodyPr>
          <a:lstStyle/>
          <a:p>
            <a:pPr algn="ctr">
              <a:lnSpc>
                <a:spcPct val="150000"/>
              </a:lnSpc>
            </a:pPr>
            <a:r>
              <a:rPr lang="en-US" sz="4000" dirty="0"/>
              <a:t>How To Count Bats</a:t>
            </a:r>
          </a:p>
          <a:p>
            <a:pPr marL="285750" indent="-285750">
              <a:lnSpc>
                <a:spcPct val="150000"/>
              </a:lnSpc>
              <a:buFont typeface="Wingdings" panose="05000000000000000000" pitchFamily="2" charset="2"/>
              <a:buChar char="Ø"/>
            </a:pPr>
            <a:r>
              <a:rPr lang="en-US" sz="2800" dirty="0"/>
              <a:t>We could stand there for two hours and watch them leave</a:t>
            </a:r>
          </a:p>
          <a:p>
            <a:pPr lvl="1">
              <a:lnSpc>
                <a:spcPct val="150000"/>
              </a:lnSpc>
            </a:pPr>
            <a:r>
              <a:rPr lang="en-US" sz="2800" dirty="0"/>
              <a:t>But that’s too difficult and it’s dark.</a:t>
            </a:r>
          </a:p>
          <a:p>
            <a:pPr marL="285750" indent="-285750">
              <a:lnSpc>
                <a:spcPct val="150000"/>
              </a:lnSpc>
              <a:buFont typeface="Wingdings" panose="05000000000000000000" pitchFamily="2" charset="2"/>
              <a:buChar char="Ø"/>
            </a:pPr>
            <a:r>
              <a:rPr lang="en-US" sz="2800" dirty="0"/>
              <a:t>Instead we video the bats in infrared light </a:t>
            </a:r>
          </a:p>
          <a:p>
            <a:pPr marL="285750" indent="-285750">
              <a:lnSpc>
                <a:spcPct val="150000"/>
              </a:lnSpc>
              <a:buFont typeface="Wingdings" panose="05000000000000000000" pitchFamily="2" charset="2"/>
              <a:buChar char="Ø"/>
            </a:pPr>
            <a:r>
              <a:rPr lang="en-US" sz="2800" dirty="0"/>
              <a:t>We could view the two hour video or</a:t>
            </a:r>
          </a:p>
          <a:p>
            <a:pPr marL="285750" indent="-285750">
              <a:lnSpc>
                <a:spcPct val="150000"/>
              </a:lnSpc>
              <a:buFont typeface="Wingdings" panose="05000000000000000000" pitchFamily="2" charset="2"/>
              <a:buChar char="Ø"/>
            </a:pPr>
            <a:r>
              <a:rPr lang="en-US" sz="2800" dirty="0"/>
              <a:t>Use a computer to scan the video and help us count bats</a:t>
            </a:r>
          </a:p>
          <a:p>
            <a:pPr marL="285750" indent="-285750">
              <a:lnSpc>
                <a:spcPct val="150000"/>
              </a:lnSpc>
              <a:buFont typeface="Wingdings" panose="05000000000000000000" pitchFamily="2" charset="2"/>
              <a:buChar char="Ø"/>
            </a:pPr>
            <a:r>
              <a:rPr lang="en-US" sz="2800" dirty="0" err="1"/>
              <a:t>ThruTracker</a:t>
            </a:r>
            <a:r>
              <a:rPr lang="en-US" sz="2800" dirty="0"/>
              <a:t> by Dr. Aaron Corcoran of UC Colorado Springs</a:t>
            </a:r>
          </a:p>
          <a:p>
            <a:r>
              <a:rPr lang="en-US" sz="1800" dirty="0"/>
              <a:t>         </a:t>
            </a:r>
          </a:p>
        </p:txBody>
      </p:sp>
    </p:spTree>
    <p:extLst>
      <p:ext uri="{BB962C8B-B14F-4D97-AF65-F5344CB8AC3E}">
        <p14:creationId xmlns:p14="http://schemas.microsoft.com/office/powerpoint/2010/main" val="766766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DED9AA-FAFC-97A4-CEF6-1E9347CF27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230" y="156706"/>
            <a:ext cx="9059539" cy="6544588"/>
          </a:xfrm>
          <a:prstGeom prst="rect">
            <a:avLst/>
          </a:prstGeom>
        </p:spPr>
      </p:pic>
      <p:sp>
        <p:nvSpPr>
          <p:cNvPr id="2" name="TextBox 1">
            <a:extLst>
              <a:ext uri="{FF2B5EF4-FFF2-40B4-BE49-F238E27FC236}">
                <a16:creationId xmlns:a16="http://schemas.microsoft.com/office/drawing/2014/main" id="{6C0A271B-612C-DB61-F127-6B496F5B7AC8}"/>
              </a:ext>
            </a:extLst>
          </p:cNvPr>
          <p:cNvSpPr txBox="1"/>
          <p:nvPr/>
        </p:nvSpPr>
        <p:spPr>
          <a:xfrm>
            <a:off x="3543300" y="1028700"/>
            <a:ext cx="2019784" cy="523220"/>
          </a:xfrm>
          <a:prstGeom prst="rect">
            <a:avLst/>
          </a:prstGeom>
          <a:noFill/>
        </p:spPr>
        <p:txBody>
          <a:bodyPr wrap="none" rtlCol="0">
            <a:spAutoFit/>
          </a:bodyPr>
          <a:lstStyle/>
          <a:p>
            <a:r>
              <a:rPr lang="en-US" sz="2800" dirty="0">
                <a:solidFill>
                  <a:schemeClr val="bg2"/>
                </a:solidFill>
              </a:rPr>
              <a:t>Insect Flyby</a:t>
            </a:r>
          </a:p>
        </p:txBody>
      </p:sp>
    </p:spTree>
    <p:extLst>
      <p:ext uri="{BB962C8B-B14F-4D97-AF65-F5344CB8AC3E}">
        <p14:creationId xmlns:p14="http://schemas.microsoft.com/office/powerpoint/2010/main" val="1826777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8145236-3A78-8CCE-ADE1-DC4EC5E9A0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6704" y="166232"/>
            <a:ext cx="9078592" cy="6525536"/>
          </a:xfrm>
          <a:prstGeom prst="rect">
            <a:avLst/>
          </a:prstGeom>
        </p:spPr>
      </p:pic>
      <p:sp>
        <p:nvSpPr>
          <p:cNvPr id="2" name="TextBox 1">
            <a:extLst>
              <a:ext uri="{FF2B5EF4-FFF2-40B4-BE49-F238E27FC236}">
                <a16:creationId xmlns:a16="http://schemas.microsoft.com/office/drawing/2014/main" id="{009665F6-5A70-74DA-4A01-3C269A891D42}"/>
              </a:ext>
            </a:extLst>
          </p:cNvPr>
          <p:cNvSpPr txBox="1"/>
          <p:nvPr/>
        </p:nvSpPr>
        <p:spPr>
          <a:xfrm>
            <a:off x="3543300" y="1028700"/>
            <a:ext cx="1580626" cy="523220"/>
          </a:xfrm>
          <a:prstGeom prst="rect">
            <a:avLst/>
          </a:prstGeom>
          <a:noFill/>
        </p:spPr>
        <p:txBody>
          <a:bodyPr wrap="none" rtlCol="0">
            <a:spAutoFit/>
          </a:bodyPr>
          <a:lstStyle/>
          <a:p>
            <a:r>
              <a:rPr lang="en-US" sz="2800" dirty="0">
                <a:solidFill>
                  <a:schemeClr val="bg2"/>
                </a:solidFill>
              </a:rPr>
              <a:t>Bat</a:t>
            </a:r>
            <a:r>
              <a:rPr lang="en-US" sz="2800" dirty="0"/>
              <a:t> </a:t>
            </a:r>
            <a:r>
              <a:rPr lang="en-US" sz="2800" dirty="0">
                <a:solidFill>
                  <a:schemeClr val="bg2"/>
                </a:solidFill>
              </a:rPr>
              <a:t>Flyby</a:t>
            </a:r>
          </a:p>
        </p:txBody>
      </p:sp>
    </p:spTree>
    <p:extLst>
      <p:ext uri="{BB962C8B-B14F-4D97-AF65-F5344CB8AC3E}">
        <p14:creationId xmlns:p14="http://schemas.microsoft.com/office/powerpoint/2010/main" val="1294695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97F299-04A6-BD8D-EB23-1A621B1277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3835" y="109074"/>
            <a:ext cx="9164329" cy="6639852"/>
          </a:xfrm>
          <a:prstGeom prst="rect">
            <a:avLst/>
          </a:prstGeom>
        </p:spPr>
      </p:pic>
      <p:sp>
        <p:nvSpPr>
          <p:cNvPr id="2" name="TextBox 1">
            <a:extLst>
              <a:ext uri="{FF2B5EF4-FFF2-40B4-BE49-F238E27FC236}">
                <a16:creationId xmlns:a16="http://schemas.microsoft.com/office/drawing/2014/main" id="{3BE23D1F-31A1-AE36-923A-67AE84F36D84}"/>
              </a:ext>
            </a:extLst>
          </p:cNvPr>
          <p:cNvSpPr txBox="1"/>
          <p:nvPr/>
        </p:nvSpPr>
        <p:spPr>
          <a:xfrm>
            <a:off x="3894363" y="710297"/>
            <a:ext cx="2263697" cy="523220"/>
          </a:xfrm>
          <a:prstGeom prst="rect">
            <a:avLst/>
          </a:prstGeom>
          <a:noFill/>
        </p:spPr>
        <p:txBody>
          <a:bodyPr wrap="none" rtlCol="0">
            <a:spAutoFit/>
          </a:bodyPr>
          <a:lstStyle/>
          <a:p>
            <a:r>
              <a:rPr lang="en-US" sz="2800" dirty="0">
                <a:solidFill>
                  <a:schemeClr val="bg2"/>
                </a:solidFill>
              </a:rPr>
              <a:t>Bat</a:t>
            </a:r>
            <a:r>
              <a:rPr lang="en-US" sz="2800" dirty="0"/>
              <a:t> </a:t>
            </a:r>
            <a:r>
              <a:rPr lang="en-US" sz="2800" dirty="0">
                <a:solidFill>
                  <a:schemeClr val="bg2"/>
                </a:solidFill>
              </a:rPr>
              <a:t>Egressing</a:t>
            </a:r>
          </a:p>
        </p:txBody>
      </p:sp>
    </p:spTree>
    <p:extLst>
      <p:ext uri="{BB962C8B-B14F-4D97-AF65-F5344CB8AC3E}">
        <p14:creationId xmlns:p14="http://schemas.microsoft.com/office/powerpoint/2010/main" val="15902075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83E6EF-3463-682C-9155-AF2F1B77F377}"/>
              </a:ext>
            </a:extLst>
          </p:cNvPr>
          <p:cNvSpPr txBox="1"/>
          <p:nvPr/>
        </p:nvSpPr>
        <p:spPr>
          <a:xfrm>
            <a:off x="3304991" y="306426"/>
            <a:ext cx="4953483" cy="523220"/>
          </a:xfrm>
          <a:prstGeom prst="rect">
            <a:avLst/>
          </a:prstGeom>
          <a:noFill/>
        </p:spPr>
        <p:txBody>
          <a:bodyPr wrap="square" rtlCol="0">
            <a:spAutoFit/>
          </a:bodyPr>
          <a:lstStyle/>
          <a:p>
            <a:r>
              <a:rPr lang="en-US" sz="2800" dirty="0"/>
              <a:t>Net Outflow = Egress - Returns</a:t>
            </a:r>
          </a:p>
        </p:txBody>
      </p:sp>
      <p:sp>
        <p:nvSpPr>
          <p:cNvPr id="5" name="Rectangle 4">
            <a:extLst>
              <a:ext uri="{FF2B5EF4-FFF2-40B4-BE49-F238E27FC236}">
                <a16:creationId xmlns:a16="http://schemas.microsoft.com/office/drawing/2014/main" id="{EFF128B6-6CE6-B46F-C710-060E527ADD3A}"/>
              </a:ext>
            </a:extLst>
          </p:cNvPr>
          <p:cNvSpPr/>
          <p:nvPr/>
        </p:nvSpPr>
        <p:spPr>
          <a:xfrm>
            <a:off x="258618" y="1034473"/>
            <a:ext cx="11730181" cy="561570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hart 5">
            <a:extLst>
              <a:ext uri="{FF2B5EF4-FFF2-40B4-BE49-F238E27FC236}">
                <a16:creationId xmlns:a16="http://schemas.microsoft.com/office/drawing/2014/main" id="{CB15A717-D3A2-DB05-C22E-9830B2F06CE9}"/>
              </a:ext>
            </a:extLst>
          </p:cNvPr>
          <p:cNvGraphicFramePr>
            <a:graphicFrameLocks/>
          </p:cNvGraphicFramePr>
          <p:nvPr>
            <p:extLst>
              <p:ext uri="{D42A27DB-BD31-4B8C-83A1-F6EECF244321}">
                <p14:modId xmlns:p14="http://schemas.microsoft.com/office/powerpoint/2010/main" val="663476890"/>
              </p:ext>
            </p:extLst>
          </p:nvPr>
        </p:nvGraphicFramePr>
        <p:xfrm>
          <a:off x="972151" y="1366837"/>
          <a:ext cx="10878103" cy="5184737"/>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0A8720E4-48BD-F193-92FA-12D8CE1EF2F0}"/>
              </a:ext>
            </a:extLst>
          </p:cNvPr>
          <p:cNvSpPr txBox="1"/>
          <p:nvPr/>
        </p:nvSpPr>
        <p:spPr>
          <a:xfrm>
            <a:off x="490888" y="2087099"/>
            <a:ext cx="476925" cy="3300775"/>
          </a:xfrm>
          <a:prstGeom prst="rect">
            <a:avLst/>
          </a:prstGeom>
          <a:noFill/>
        </p:spPr>
        <p:txBody>
          <a:bodyPr vert="wordArtVert" wrap="none" rtlCol="0">
            <a:spAutoFit/>
          </a:bodyPr>
          <a:lstStyle/>
          <a:p>
            <a:r>
              <a:rPr lang="en-US" sz="1600" b="1" dirty="0"/>
              <a:t>NET OUTFLOW</a:t>
            </a:r>
          </a:p>
        </p:txBody>
      </p:sp>
    </p:spTree>
    <p:extLst>
      <p:ext uri="{BB962C8B-B14F-4D97-AF65-F5344CB8AC3E}">
        <p14:creationId xmlns:p14="http://schemas.microsoft.com/office/powerpoint/2010/main" val="13652720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41178E81-D9E8-1145-87EA-E8E9AD40969D}"/>
              </a:ext>
            </a:extLst>
          </p:cNvPr>
          <p:cNvGraphicFramePr>
            <a:graphicFrameLocks/>
          </p:cNvGraphicFramePr>
          <p:nvPr>
            <p:extLst>
              <p:ext uri="{D42A27DB-BD31-4B8C-83A1-F6EECF244321}">
                <p14:modId xmlns:p14="http://schemas.microsoft.com/office/powerpoint/2010/main" val="897132357"/>
              </p:ext>
            </p:extLst>
          </p:nvPr>
        </p:nvGraphicFramePr>
        <p:xfrm>
          <a:off x="885523" y="749511"/>
          <a:ext cx="11047859" cy="589280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2CE08ECC-F4CA-23D6-A2AD-29A899FF44F6}"/>
              </a:ext>
            </a:extLst>
          </p:cNvPr>
          <p:cNvSpPr txBox="1"/>
          <p:nvPr/>
        </p:nvSpPr>
        <p:spPr>
          <a:xfrm>
            <a:off x="3278594" y="234162"/>
            <a:ext cx="5634812" cy="523220"/>
          </a:xfrm>
          <a:prstGeom prst="rect">
            <a:avLst/>
          </a:prstGeom>
          <a:noFill/>
        </p:spPr>
        <p:txBody>
          <a:bodyPr wrap="none" rtlCol="0">
            <a:spAutoFit/>
          </a:bodyPr>
          <a:lstStyle/>
          <a:p>
            <a:r>
              <a:rPr lang="en-US" sz="2800" dirty="0"/>
              <a:t>Egress Start Time (Min from sunset)</a:t>
            </a:r>
          </a:p>
        </p:txBody>
      </p:sp>
      <p:sp>
        <p:nvSpPr>
          <p:cNvPr id="4" name="Rectangle 3">
            <a:extLst>
              <a:ext uri="{FF2B5EF4-FFF2-40B4-BE49-F238E27FC236}">
                <a16:creationId xmlns:a16="http://schemas.microsoft.com/office/drawing/2014/main" id="{46861721-BA4B-757E-BAF4-7D2E183CA1C5}"/>
              </a:ext>
            </a:extLst>
          </p:cNvPr>
          <p:cNvSpPr/>
          <p:nvPr/>
        </p:nvSpPr>
        <p:spPr>
          <a:xfrm>
            <a:off x="258618" y="1034473"/>
            <a:ext cx="11730181" cy="561570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69C35F7-5623-23BF-AB56-8C7253E7930B}"/>
              </a:ext>
            </a:extLst>
          </p:cNvPr>
          <p:cNvSpPr txBox="1"/>
          <p:nvPr/>
        </p:nvSpPr>
        <p:spPr>
          <a:xfrm>
            <a:off x="490888" y="1365208"/>
            <a:ext cx="440313" cy="4946547"/>
          </a:xfrm>
          <a:prstGeom prst="rect">
            <a:avLst/>
          </a:prstGeom>
          <a:noFill/>
        </p:spPr>
        <p:txBody>
          <a:bodyPr vert="wordArtVert" wrap="none" rtlCol="0">
            <a:spAutoFit/>
          </a:bodyPr>
          <a:lstStyle/>
          <a:p>
            <a:r>
              <a:rPr lang="en-US" sz="1400" b="1" dirty="0"/>
              <a:t>MINUTES FROM SUNSET</a:t>
            </a:r>
          </a:p>
        </p:txBody>
      </p:sp>
    </p:spTree>
    <p:extLst>
      <p:ext uri="{BB962C8B-B14F-4D97-AF65-F5344CB8AC3E}">
        <p14:creationId xmlns:p14="http://schemas.microsoft.com/office/powerpoint/2010/main" val="1432940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7FAB38-EF81-2CB9-5D62-CD74ACF4FB22}"/>
              </a:ext>
            </a:extLst>
          </p:cNvPr>
          <p:cNvSpPr txBox="1"/>
          <p:nvPr/>
        </p:nvSpPr>
        <p:spPr>
          <a:xfrm>
            <a:off x="1681018" y="797448"/>
            <a:ext cx="9762835" cy="523220"/>
          </a:xfrm>
          <a:prstGeom prst="rect">
            <a:avLst/>
          </a:prstGeom>
          <a:noFill/>
        </p:spPr>
        <p:txBody>
          <a:bodyPr wrap="square" rtlCol="0">
            <a:spAutoFit/>
          </a:bodyPr>
          <a:lstStyle/>
          <a:p>
            <a:r>
              <a:rPr lang="en-US" sz="2800" dirty="0"/>
              <a:t>Comparing  Net Outflow (blue) and Flyby Activity (orange)</a:t>
            </a:r>
          </a:p>
        </p:txBody>
      </p:sp>
      <p:sp>
        <p:nvSpPr>
          <p:cNvPr id="5" name="Rectangle 4">
            <a:extLst>
              <a:ext uri="{FF2B5EF4-FFF2-40B4-BE49-F238E27FC236}">
                <a16:creationId xmlns:a16="http://schemas.microsoft.com/office/drawing/2014/main" id="{8D25172A-95CE-A487-9847-852A0F5CAFC3}"/>
              </a:ext>
            </a:extLst>
          </p:cNvPr>
          <p:cNvSpPr/>
          <p:nvPr/>
        </p:nvSpPr>
        <p:spPr>
          <a:xfrm>
            <a:off x="253218" y="1447992"/>
            <a:ext cx="11802794" cy="506364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0" name="Chart 9">
            <a:extLst>
              <a:ext uri="{FF2B5EF4-FFF2-40B4-BE49-F238E27FC236}">
                <a16:creationId xmlns:a16="http://schemas.microsoft.com/office/drawing/2014/main" id="{E2D0007C-56FB-8DDE-B59D-DC7A319CD2D4}"/>
              </a:ext>
            </a:extLst>
          </p:cNvPr>
          <p:cNvGraphicFramePr>
            <a:graphicFrameLocks/>
          </p:cNvGraphicFramePr>
          <p:nvPr>
            <p:extLst>
              <p:ext uri="{D42A27DB-BD31-4B8C-83A1-F6EECF244321}">
                <p14:modId xmlns:p14="http://schemas.microsoft.com/office/powerpoint/2010/main" val="4258998001"/>
              </p:ext>
            </p:extLst>
          </p:nvPr>
        </p:nvGraphicFramePr>
        <p:xfrm>
          <a:off x="943276" y="1447992"/>
          <a:ext cx="10299031" cy="485120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9BEC7015-D99A-8603-0698-C6C88B82108D}"/>
              </a:ext>
            </a:extLst>
          </p:cNvPr>
          <p:cNvSpPr txBox="1"/>
          <p:nvPr/>
        </p:nvSpPr>
        <p:spPr>
          <a:xfrm>
            <a:off x="423513" y="2741617"/>
            <a:ext cx="476925" cy="1817549"/>
          </a:xfrm>
          <a:prstGeom prst="rect">
            <a:avLst/>
          </a:prstGeom>
          <a:noFill/>
        </p:spPr>
        <p:txBody>
          <a:bodyPr vert="wordArtVert" wrap="none" rtlCol="0">
            <a:spAutoFit/>
          </a:bodyPr>
          <a:lstStyle/>
          <a:p>
            <a:r>
              <a:rPr lang="en-US" sz="1600" b="1" dirty="0"/>
              <a:t>FLYBYS</a:t>
            </a:r>
          </a:p>
        </p:txBody>
      </p:sp>
      <p:sp>
        <p:nvSpPr>
          <p:cNvPr id="4" name="TextBox 3">
            <a:extLst>
              <a:ext uri="{FF2B5EF4-FFF2-40B4-BE49-F238E27FC236}">
                <a16:creationId xmlns:a16="http://schemas.microsoft.com/office/drawing/2014/main" id="{8149A3B0-A7B8-AD88-B080-A3B6830A54C1}"/>
              </a:ext>
            </a:extLst>
          </p:cNvPr>
          <p:cNvSpPr txBox="1"/>
          <p:nvPr/>
        </p:nvSpPr>
        <p:spPr>
          <a:xfrm>
            <a:off x="11346613" y="1998862"/>
            <a:ext cx="476925" cy="3593035"/>
          </a:xfrm>
          <a:prstGeom prst="rect">
            <a:avLst/>
          </a:prstGeom>
          <a:noFill/>
        </p:spPr>
        <p:txBody>
          <a:bodyPr vert="wordArtVert" wrap="none" rtlCol="0">
            <a:spAutoFit/>
          </a:bodyPr>
          <a:lstStyle/>
          <a:p>
            <a:r>
              <a:rPr lang="en-US" sz="1600" b="1" dirty="0"/>
              <a:t>NET OUTFLOWE</a:t>
            </a:r>
          </a:p>
        </p:txBody>
      </p:sp>
    </p:spTree>
    <p:extLst>
      <p:ext uri="{BB962C8B-B14F-4D97-AF65-F5344CB8AC3E}">
        <p14:creationId xmlns:p14="http://schemas.microsoft.com/office/powerpoint/2010/main" val="3322141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F5630A-9125-D7AB-3050-8EFEA02D7525}"/>
              </a:ext>
            </a:extLst>
          </p:cNvPr>
          <p:cNvPicPr>
            <a:picLocks noChangeAspect="1"/>
          </p:cNvPicPr>
          <p:nvPr/>
        </p:nvPicPr>
        <p:blipFill>
          <a:blip r:embed="rId3"/>
          <a:stretch>
            <a:fillRect/>
          </a:stretch>
        </p:blipFill>
        <p:spPr>
          <a:xfrm>
            <a:off x="3952875" y="1285875"/>
            <a:ext cx="4286250" cy="4286250"/>
          </a:xfrm>
          <a:prstGeom prst="rect">
            <a:avLst/>
          </a:prstGeom>
        </p:spPr>
      </p:pic>
      <p:sp>
        <p:nvSpPr>
          <p:cNvPr id="2" name="TextBox 1">
            <a:extLst>
              <a:ext uri="{FF2B5EF4-FFF2-40B4-BE49-F238E27FC236}">
                <a16:creationId xmlns:a16="http://schemas.microsoft.com/office/drawing/2014/main" id="{9DA0050A-B847-823A-B457-C58D7709739D}"/>
              </a:ext>
            </a:extLst>
          </p:cNvPr>
          <p:cNvSpPr txBox="1"/>
          <p:nvPr/>
        </p:nvSpPr>
        <p:spPr>
          <a:xfrm>
            <a:off x="4661808" y="457200"/>
            <a:ext cx="2762295" cy="523220"/>
          </a:xfrm>
          <a:prstGeom prst="rect">
            <a:avLst/>
          </a:prstGeom>
          <a:noFill/>
        </p:spPr>
        <p:txBody>
          <a:bodyPr wrap="none" rtlCol="0">
            <a:spAutoFit/>
          </a:bodyPr>
          <a:lstStyle/>
          <a:p>
            <a:r>
              <a:rPr lang="en-US" sz="2800" dirty="0"/>
              <a:t>GitHub QR Code</a:t>
            </a:r>
          </a:p>
        </p:txBody>
      </p:sp>
    </p:spTree>
    <p:extLst>
      <p:ext uri="{BB962C8B-B14F-4D97-AF65-F5344CB8AC3E}">
        <p14:creationId xmlns:p14="http://schemas.microsoft.com/office/powerpoint/2010/main" val="828129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37FD94-A35A-D8BA-7043-DC9E4AA674B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587A999-CF65-CCED-F110-9E646EE84145}"/>
              </a:ext>
            </a:extLst>
          </p:cNvPr>
          <p:cNvSpPr txBox="1"/>
          <p:nvPr/>
        </p:nvSpPr>
        <p:spPr>
          <a:xfrm>
            <a:off x="158605" y="1044821"/>
            <a:ext cx="11001756" cy="6340197"/>
          </a:xfrm>
          <a:prstGeom prst="rect">
            <a:avLst/>
          </a:prstGeom>
          <a:noFill/>
        </p:spPr>
        <p:txBody>
          <a:bodyPr wrap="square">
            <a:spAutoFit/>
          </a:bodyPr>
          <a:lstStyle/>
          <a:p>
            <a:pPr algn="ctr"/>
            <a:r>
              <a:rPr lang="en-US" sz="4000" dirty="0"/>
              <a:t>How do we continuously video bats in the woods?</a:t>
            </a:r>
          </a:p>
          <a:p>
            <a:pPr lvl="3" algn="ctr"/>
            <a:endParaRPr lang="en-US" sz="2800" dirty="0"/>
          </a:p>
          <a:p>
            <a:pPr marL="3486150" lvl="7" indent="-285750">
              <a:buFont typeface="Wingdings" panose="05000000000000000000" pitchFamily="2" charset="2"/>
              <a:buChar char="Ø"/>
            </a:pPr>
            <a:r>
              <a:rPr lang="en-US" sz="2800" dirty="0"/>
              <a:t>There is </a:t>
            </a:r>
          </a:p>
          <a:p>
            <a:pPr marL="4114800" lvl="8" indent="-457200">
              <a:buFont typeface="Arial" panose="020B0604020202020204" pitchFamily="34" charset="0"/>
              <a:buChar char="•"/>
            </a:pPr>
            <a:r>
              <a:rPr lang="en-US" sz="2800" dirty="0"/>
              <a:t>No   </a:t>
            </a:r>
            <a:r>
              <a:rPr lang="en-US" sz="2800" dirty="0" err="1"/>
              <a:t>WiFi</a:t>
            </a:r>
            <a:endParaRPr lang="en-US" sz="2800" dirty="0"/>
          </a:p>
          <a:p>
            <a:pPr marL="4114800" lvl="8" indent="-457200">
              <a:buFont typeface="Arial" panose="020B0604020202020204" pitchFamily="34" charset="0"/>
              <a:buChar char="•"/>
            </a:pPr>
            <a:r>
              <a:rPr lang="en-US" sz="2800" dirty="0"/>
              <a:t>No Internet</a:t>
            </a:r>
          </a:p>
          <a:p>
            <a:pPr marL="4114800" lvl="8" indent="-457200">
              <a:buFont typeface="Arial" panose="020B0604020202020204" pitchFamily="34" charset="0"/>
              <a:buChar char="•"/>
            </a:pPr>
            <a:r>
              <a:rPr lang="en-US" sz="2800" dirty="0"/>
              <a:t>No electricity</a:t>
            </a:r>
          </a:p>
          <a:p>
            <a:pPr marL="3486150" lvl="7" indent="-285750">
              <a:buFont typeface="Wingdings" panose="05000000000000000000" pitchFamily="2" charset="2"/>
              <a:buChar char="Ø"/>
            </a:pPr>
            <a:r>
              <a:rPr lang="en-US" sz="2800" dirty="0"/>
              <a:t>We use solar power and a battery </a:t>
            </a:r>
          </a:p>
          <a:p>
            <a:pPr marL="3486150" lvl="7" indent="-285750">
              <a:buFont typeface="Wingdings" panose="05000000000000000000" pitchFamily="2" charset="2"/>
              <a:buChar char="Ø"/>
            </a:pPr>
            <a:r>
              <a:rPr lang="en-US" sz="2800" dirty="0"/>
              <a:t>Illuminate the bat houses with infrared light</a:t>
            </a:r>
          </a:p>
          <a:p>
            <a:pPr marL="3486150" lvl="7" indent="-285750">
              <a:buFont typeface="Wingdings" panose="05000000000000000000" pitchFamily="2" charset="2"/>
              <a:buChar char="Ø"/>
            </a:pPr>
            <a:r>
              <a:rPr lang="en-US" sz="2800" dirty="0"/>
              <a:t>Record bat videos onto a flash drive</a:t>
            </a:r>
          </a:p>
          <a:p>
            <a:pPr marL="3486150" lvl="7" indent="-285750">
              <a:buFont typeface="Wingdings" panose="05000000000000000000" pitchFamily="2" charset="2"/>
              <a:buChar char="Ø"/>
            </a:pPr>
            <a:r>
              <a:rPr lang="en-US" sz="2800" dirty="0"/>
              <a:t>Collect the data every few days</a:t>
            </a:r>
          </a:p>
          <a:p>
            <a:pPr marL="285750" indent="-285750">
              <a:buFont typeface="Wingdings" panose="05000000000000000000" pitchFamily="2" charset="2"/>
              <a:buChar char="Ø"/>
            </a:pPr>
            <a:endParaRPr lang="en-US" sz="2800" dirty="0"/>
          </a:p>
          <a:p>
            <a:pPr marL="285750" indent="-285750">
              <a:buFont typeface="Wingdings" panose="05000000000000000000" pitchFamily="2" charset="2"/>
              <a:buChar char="Ø"/>
            </a:pPr>
            <a:endParaRPr lang="en-US" sz="2800" dirty="0"/>
          </a:p>
          <a:p>
            <a:r>
              <a:rPr lang="en-US" sz="1800" dirty="0"/>
              <a:t>                 </a:t>
            </a:r>
          </a:p>
        </p:txBody>
      </p:sp>
    </p:spTree>
    <p:extLst>
      <p:ext uri="{BB962C8B-B14F-4D97-AF65-F5344CB8AC3E}">
        <p14:creationId xmlns:p14="http://schemas.microsoft.com/office/powerpoint/2010/main" val="2705682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B35EC58-EFF0-D90B-FB3A-B9DC068EBB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686125" y="868813"/>
            <a:ext cx="6858000" cy="5143500"/>
          </a:xfrm>
          <a:prstGeom prst="rect">
            <a:avLst/>
          </a:prstGeom>
        </p:spPr>
      </p:pic>
      <p:sp>
        <p:nvSpPr>
          <p:cNvPr id="3" name="TextBox 2">
            <a:extLst>
              <a:ext uri="{FF2B5EF4-FFF2-40B4-BE49-F238E27FC236}">
                <a16:creationId xmlns:a16="http://schemas.microsoft.com/office/drawing/2014/main" id="{C70936A2-177D-8CF2-089D-D78AF09994E0}"/>
              </a:ext>
            </a:extLst>
          </p:cNvPr>
          <p:cNvSpPr txBox="1"/>
          <p:nvPr/>
        </p:nvSpPr>
        <p:spPr>
          <a:xfrm>
            <a:off x="7386861" y="2231674"/>
            <a:ext cx="6094638" cy="1322863"/>
          </a:xfrm>
          <a:prstGeom prst="rect">
            <a:avLst/>
          </a:prstGeom>
          <a:noFill/>
        </p:spPr>
        <p:txBody>
          <a:bodyPr wrap="square">
            <a:spAutoFit/>
          </a:bodyPr>
          <a:lstStyle/>
          <a:p>
            <a:pPr algn="ctr">
              <a:lnSpc>
                <a:spcPct val="150000"/>
              </a:lnSpc>
            </a:pPr>
            <a:r>
              <a:rPr lang="en-US" sz="2800" dirty="0"/>
              <a:t>Colony With </a:t>
            </a:r>
          </a:p>
          <a:p>
            <a:pPr algn="ctr">
              <a:lnSpc>
                <a:spcPct val="150000"/>
              </a:lnSpc>
            </a:pPr>
            <a:r>
              <a:rPr lang="en-US" sz="2800" dirty="0"/>
              <a:t>Recording System</a:t>
            </a:r>
          </a:p>
        </p:txBody>
      </p:sp>
    </p:spTree>
    <p:extLst>
      <p:ext uri="{BB962C8B-B14F-4D97-AF65-F5344CB8AC3E}">
        <p14:creationId xmlns:p14="http://schemas.microsoft.com/office/powerpoint/2010/main" val="425274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AAFCB1-B46B-9F13-A609-24CF3C1F62E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C4B6061-8A91-EA6F-A4F1-86EAE8D050CD}"/>
              </a:ext>
            </a:extLst>
          </p:cNvPr>
          <p:cNvSpPr txBox="1"/>
          <p:nvPr/>
        </p:nvSpPr>
        <p:spPr>
          <a:xfrm>
            <a:off x="667512" y="339971"/>
            <a:ext cx="11001756" cy="6217087"/>
          </a:xfrm>
          <a:prstGeom prst="rect">
            <a:avLst/>
          </a:prstGeom>
          <a:noFill/>
        </p:spPr>
        <p:txBody>
          <a:bodyPr wrap="square">
            <a:spAutoFit/>
          </a:bodyPr>
          <a:lstStyle/>
          <a:p>
            <a:pPr algn="ctr">
              <a:lnSpc>
                <a:spcPct val="150000"/>
              </a:lnSpc>
            </a:pPr>
            <a:r>
              <a:rPr lang="en-US" sz="2800" dirty="0"/>
              <a:t>Remote </a:t>
            </a:r>
            <a:r>
              <a:rPr lang="en-US" sz="2800" dirty="0">
                <a:solidFill>
                  <a:srgbClr val="1D2228"/>
                </a:solidFill>
              </a:rPr>
              <a:t>Infrared (IR)</a:t>
            </a:r>
            <a:r>
              <a:rPr lang="en-US" sz="2800" dirty="0"/>
              <a:t> Bat Recorder</a:t>
            </a:r>
          </a:p>
          <a:p>
            <a:pPr lvl="6">
              <a:lnSpc>
                <a:spcPct val="150000"/>
              </a:lnSpc>
            </a:pPr>
            <a:endParaRPr lang="en-US" sz="3200" dirty="0"/>
          </a:p>
          <a:p>
            <a:pPr marL="3200400" lvl="6" indent="-457200">
              <a:lnSpc>
                <a:spcPct val="150000"/>
              </a:lnSpc>
              <a:buFont typeface="Wingdings" panose="05000000000000000000" pitchFamily="2" charset="2"/>
              <a:buChar char="Ø"/>
            </a:pPr>
            <a:r>
              <a:rPr lang="en-US" sz="2400" dirty="0"/>
              <a:t>Automatic</a:t>
            </a:r>
          </a:p>
          <a:p>
            <a:pPr marL="3200400" lvl="6" indent="-457200">
              <a:lnSpc>
                <a:spcPct val="150000"/>
              </a:lnSpc>
              <a:buFont typeface="Wingdings" panose="05000000000000000000" pitchFamily="2" charset="2"/>
              <a:buChar char="Ø"/>
            </a:pPr>
            <a:r>
              <a:rPr lang="en-US" sz="2400" dirty="0"/>
              <a:t>Remote and secure</a:t>
            </a:r>
          </a:p>
          <a:p>
            <a:pPr marL="3200400" lvl="6" indent="-457200">
              <a:lnSpc>
                <a:spcPct val="150000"/>
              </a:lnSpc>
              <a:buFont typeface="Wingdings" panose="05000000000000000000" pitchFamily="2" charset="2"/>
              <a:buChar char="Ø"/>
            </a:pPr>
            <a:r>
              <a:rPr lang="en-US" sz="2400" dirty="0"/>
              <a:t>Powerful IR lights (850nm)</a:t>
            </a:r>
          </a:p>
          <a:p>
            <a:pPr marL="3200400" lvl="6" indent="-457200">
              <a:lnSpc>
                <a:spcPct val="150000"/>
              </a:lnSpc>
              <a:buFont typeface="Wingdings" panose="05000000000000000000" pitchFamily="2" charset="2"/>
              <a:buChar char="Ø"/>
            </a:pPr>
            <a:r>
              <a:rPr lang="en-US" sz="2400" dirty="0"/>
              <a:t>Solar and battery powered</a:t>
            </a:r>
          </a:p>
          <a:p>
            <a:pPr marL="3200400" lvl="6" indent="-457200">
              <a:lnSpc>
                <a:spcPct val="150000"/>
              </a:lnSpc>
              <a:buFont typeface="Wingdings" panose="05000000000000000000" pitchFamily="2" charset="2"/>
              <a:buChar char="Ø"/>
            </a:pPr>
            <a:r>
              <a:rPr lang="en-US" sz="2400" dirty="0"/>
              <a:t>All software is public domain </a:t>
            </a:r>
          </a:p>
          <a:p>
            <a:pPr marL="3200400" lvl="6" indent="-457200">
              <a:lnSpc>
                <a:spcPct val="150000"/>
              </a:lnSpc>
              <a:buFont typeface="Wingdings" panose="05000000000000000000" pitchFamily="2" charset="2"/>
              <a:buChar char="Ø"/>
            </a:pPr>
            <a:r>
              <a:rPr lang="en-US" sz="2400" dirty="0"/>
              <a:t>Inexpensive &lt; $700 </a:t>
            </a:r>
          </a:p>
          <a:p>
            <a:pPr lvl="8"/>
            <a:endParaRPr lang="en-US" dirty="0"/>
          </a:p>
          <a:p>
            <a:pPr marL="285750" indent="-285750">
              <a:buFont typeface="Wingdings" panose="05000000000000000000" pitchFamily="2" charset="2"/>
              <a:buChar char="Ø"/>
            </a:pPr>
            <a:endParaRPr lang="en-US" sz="2800" dirty="0"/>
          </a:p>
          <a:p>
            <a:endParaRPr lang="en-US" sz="2800" dirty="0"/>
          </a:p>
          <a:p>
            <a:r>
              <a:rPr lang="en-US" sz="1800" dirty="0"/>
              <a:t>                 </a:t>
            </a:r>
          </a:p>
        </p:txBody>
      </p:sp>
    </p:spTree>
    <p:extLst>
      <p:ext uri="{BB962C8B-B14F-4D97-AF65-F5344CB8AC3E}">
        <p14:creationId xmlns:p14="http://schemas.microsoft.com/office/powerpoint/2010/main" val="37571160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384118-228E-27EF-5B55-BEB4E8F652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303070" y="866908"/>
            <a:ext cx="6858000" cy="5143500"/>
          </a:xfrm>
          <a:prstGeom prst="rect">
            <a:avLst/>
          </a:prstGeom>
        </p:spPr>
      </p:pic>
      <p:sp>
        <p:nvSpPr>
          <p:cNvPr id="3" name="TextBox 2">
            <a:extLst>
              <a:ext uri="{FF2B5EF4-FFF2-40B4-BE49-F238E27FC236}">
                <a16:creationId xmlns:a16="http://schemas.microsoft.com/office/drawing/2014/main" id="{2031CE18-44DE-6E77-4B30-7D0D2114CC63}"/>
              </a:ext>
            </a:extLst>
          </p:cNvPr>
          <p:cNvSpPr txBox="1"/>
          <p:nvPr/>
        </p:nvSpPr>
        <p:spPr>
          <a:xfrm>
            <a:off x="7465531" y="2520393"/>
            <a:ext cx="5252942" cy="676532"/>
          </a:xfrm>
          <a:prstGeom prst="rect">
            <a:avLst/>
          </a:prstGeom>
          <a:noFill/>
        </p:spPr>
        <p:txBody>
          <a:bodyPr wrap="square">
            <a:spAutoFit/>
          </a:bodyPr>
          <a:lstStyle/>
          <a:p>
            <a:pPr algn="ctr">
              <a:lnSpc>
                <a:spcPct val="150000"/>
              </a:lnSpc>
            </a:pPr>
            <a:r>
              <a:rPr lang="en-US" sz="2800" dirty="0"/>
              <a:t>IR Camera &amp; Lights</a:t>
            </a:r>
          </a:p>
        </p:txBody>
      </p:sp>
    </p:spTree>
    <p:extLst>
      <p:ext uri="{BB962C8B-B14F-4D97-AF65-F5344CB8AC3E}">
        <p14:creationId xmlns:p14="http://schemas.microsoft.com/office/powerpoint/2010/main" val="6753680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2C1694-98AE-B018-5452-B2D92973E4F8}"/>
              </a:ext>
            </a:extLst>
          </p:cNvPr>
          <p:cNvSpPr txBox="1"/>
          <p:nvPr/>
        </p:nvSpPr>
        <p:spPr>
          <a:xfrm>
            <a:off x="2032907" y="431227"/>
            <a:ext cx="7266363" cy="6391493"/>
          </a:xfrm>
          <a:prstGeom prst="rect">
            <a:avLst/>
          </a:prstGeom>
          <a:noFill/>
        </p:spPr>
        <p:txBody>
          <a:bodyPr wrap="square">
            <a:spAutoFit/>
          </a:bodyPr>
          <a:lstStyle/>
          <a:p>
            <a:pPr marL="0" marR="0">
              <a:spcAft>
                <a:spcPts val="800"/>
              </a:spcAft>
              <a:buNone/>
            </a:pPr>
            <a:r>
              <a:rPr lang="en-US" sz="2400" b="1" kern="100" dirty="0">
                <a:effectLst/>
                <a:latin typeface="Aptos" panose="020B0004020202020204" pitchFamily="34" charset="0"/>
                <a:ea typeface="Aptos" panose="020B0004020202020204" pitchFamily="34" charset="0"/>
                <a:cs typeface="Times New Roman" panose="02020603050405020304" pitchFamily="18" charset="0"/>
              </a:rPr>
              <a:t>Remote, Solar -  battery powered IR Video recording system - Approximate Cost</a:t>
            </a:r>
          </a:p>
          <a:p>
            <a:pPr marL="0" marR="0">
              <a:spcAft>
                <a:spcPts val="800"/>
              </a:spcAft>
              <a:buNone/>
            </a:pPr>
            <a:endParaRPr lang="en-US" sz="1400" b="1"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Camera - ELP-USBGS5MP01-V100, Global Shutter IR (Amazon)  	167.00 USD</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Waterproof capsule from SVPRO USB camera	(Amazon) 		40.00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IR Light 940nm UQISOVI     (Amazon) 26.00 x 2			52.00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Computer - Raspberry Pi 4B - 2GByte (Amazon)  		63.00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Smart Cooling Fan - 	</a:t>
            </a: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SeenGreat</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PWM 	   		33.00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Power Manager, Real Time Clock - Witty Pi 4,  	</a:t>
            </a: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UUGear</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58.00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USB SD drive - various					10.00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Solar Collector 100 Watts				160.00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Solar Panel Mount, </a:t>
            </a: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Regony</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Home Depot 			30.00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Battery,  lead acid					150.00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Solar Battery controller, </a:t>
            </a: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LiTime</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20 Amp PWM   Amazon		43.00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Secure System Enclosure, Steel, Vevor.com			53.00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Marine plywood platform 				100.00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Hardware, electrical wire,				150.00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Tax, Shipping 					100.00</a:t>
            </a:r>
          </a:p>
          <a:p>
            <a:pPr marL="0" marR="0">
              <a:spcAft>
                <a:spcPts val="800"/>
              </a:spcAft>
              <a:buNone/>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Total</a:t>
            </a:r>
            <a:r>
              <a:rPr lang="en-US" sz="1600" b="1" kern="100" dirty="0">
                <a:effectLst/>
                <a:latin typeface="Aptos" panose="020B0004020202020204" pitchFamily="34" charset="0"/>
                <a:ea typeface="Aptos" panose="020B0004020202020204" pitchFamily="34" charset="0"/>
                <a:cs typeface="Times New Roman" panose="02020603050405020304" pitchFamily="18" charset="0"/>
              </a:rPr>
              <a:t>						1209.00 USD</a:t>
            </a:r>
          </a:p>
        </p:txBody>
      </p:sp>
    </p:spTree>
    <p:extLst>
      <p:ext uri="{BB962C8B-B14F-4D97-AF65-F5344CB8AC3E}">
        <p14:creationId xmlns:p14="http://schemas.microsoft.com/office/powerpoint/2010/main" val="2881321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995A22-3D49-E561-5F11-D60F17303B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4250" y="0"/>
            <a:ext cx="5143500" cy="6858000"/>
          </a:xfrm>
          <a:prstGeom prst="rect">
            <a:avLst/>
          </a:prstGeom>
        </p:spPr>
      </p:pic>
      <p:sp>
        <p:nvSpPr>
          <p:cNvPr id="2" name="TextBox 1">
            <a:extLst>
              <a:ext uri="{FF2B5EF4-FFF2-40B4-BE49-F238E27FC236}">
                <a16:creationId xmlns:a16="http://schemas.microsoft.com/office/drawing/2014/main" id="{E56FBB46-985E-BE61-23D0-2E80714DBA61}"/>
              </a:ext>
            </a:extLst>
          </p:cNvPr>
          <p:cNvSpPr txBox="1"/>
          <p:nvPr/>
        </p:nvSpPr>
        <p:spPr>
          <a:xfrm>
            <a:off x="0" y="1407526"/>
            <a:ext cx="3735419" cy="676532"/>
          </a:xfrm>
          <a:prstGeom prst="rect">
            <a:avLst/>
          </a:prstGeom>
          <a:noFill/>
        </p:spPr>
        <p:txBody>
          <a:bodyPr wrap="square">
            <a:spAutoFit/>
          </a:bodyPr>
          <a:lstStyle/>
          <a:p>
            <a:pPr algn="ctr">
              <a:lnSpc>
                <a:spcPct val="150000"/>
              </a:lnSpc>
            </a:pPr>
            <a:r>
              <a:rPr lang="en-US" sz="2800" dirty="0"/>
              <a:t>Control Panel</a:t>
            </a:r>
          </a:p>
        </p:txBody>
      </p:sp>
    </p:spTree>
    <p:extLst>
      <p:ext uri="{BB962C8B-B14F-4D97-AF65-F5344CB8AC3E}">
        <p14:creationId xmlns:p14="http://schemas.microsoft.com/office/powerpoint/2010/main" val="1776551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A10EAE-1B73-AAFF-9C8F-146DD3E89F44}"/>
              </a:ext>
            </a:extLst>
          </p:cNvPr>
          <p:cNvPicPr>
            <a:picLocks noChangeAspect="1"/>
          </p:cNvPicPr>
          <p:nvPr/>
        </p:nvPicPr>
        <p:blipFill>
          <a:blip r:embed="rId3">
            <a:extLst>
              <a:ext uri="{28A0092B-C50C-407E-A947-70E740481C1C}">
                <a14:useLocalDpi xmlns:a14="http://schemas.microsoft.com/office/drawing/2010/main" val="0"/>
              </a:ext>
            </a:extLst>
          </a:blip>
          <a:srcRect l="20774" t="21547" r="34941" b="35476"/>
          <a:stretch>
            <a:fillRect/>
          </a:stretch>
        </p:blipFill>
        <p:spPr>
          <a:xfrm rot="10800000">
            <a:off x="2065564" y="666361"/>
            <a:ext cx="8196943" cy="6104363"/>
          </a:xfrm>
          <a:prstGeom prst="rect">
            <a:avLst/>
          </a:prstGeom>
        </p:spPr>
      </p:pic>
      <p:sp>
        <p:nvSpPr>
          <p:cNvPr id="5" name="TextBox 4">
            <a:extLst>
              <a:ext uri="{FF2B5EF4-FFF2-40B4-BE49-F238E27FC236}">
                <a16:creationId xmlns:a16="http://schemas.microsoft.com/office/drawing/2014/main" id="{D75F2433-84CB-117F-0BC0-5A117A306DF6}"/>
              </a:ext>
            </a:extLst>
          </p:cNvPr>
          <p:cNvSpPr txBox="1"/>
          <p:nvPr/>
        </p:nvSpPr>
        <p:spPr>
          <a:xfrm>
            <a:off x="2884034" y="-89804"/>
            <a:ext cx="6094638" cy="676532"/>
          </a:xfrm>
          <a:prstGeom prst="rect">
            <a:avLst/>
          </a:prstGeom>
          <a:noFill/>
        </p:spPr>
        <p:txBody>
          <a:bodyPr wrap="square">
            <a:spAutoFit/>
          </a:bodyPr>
          <a:lstStyle/>
          <a:p>
            <a:pPr algn="ctr">
              <a:lnSpc>
                <a:spcPct val="150000"/>
              </a:lnSpc>
            </a:pPr>
            <a:r>
              <a:rPr lang="en-US" sz="2800" dirty="0"/>
              <a:t>Compute Stack</a:t>
            </a:r>
          </a:p>
        </p:txBody>
      </p:sp>
    </p:spTree>
    <p:extLst>
      <p:ext uri="{BB962C8B-B14F-4D97-AF65-F5344CB8AC3E}">
        <p14:creationId xmlns:p14="http://schemas.microsoft.com/office/powerpoint/2010/main" val="251993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MCC_MYLU_20250915_bat_slow">
            <a:hlinkClick r:id="" action="ppaction://media"/>
            <a:extLst>
              <a:ext uri="{FF2B5EF4-FFF2-40B4-BE49-F238E27FC236}">
                <a16:creationId xmlns:a16="http://schemas.microsoft.com/office/drawing/2014/main" id="{55CC4A10-8E8B-2C68-EE12-5B69423982A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1012" y="0"/>
            <a:ext cx="11229975" cy="6807994"/>
          </a:xfrm>
          <a:prstGeom prst="rect">
            <a:avLst/>
          </a:prstGeom>
        </p:spPr>
      </p:pic>
      <p:sp>
        <p:nvSpPr>
          <p:cNvPr id="3" name="TextBox 2">
            <a:extLst>
              <a:ext uri="{FF2B5EF4-FFF2-40B4-BE49-F238E27FC236}">
                <a16:creationId xmlns:a16="http://schemas.microsoft.com/office/drawing/2014/main" id="{D650845E-76E1-B53C-3FE5-62835581C17B}"/>
              </a:ext>
            </a:extLst>
          </p:cNvPr>
          <p:cNvSpPr txBox="1"/>
          <p:nvPr/>
        </p:nvSpPr>
        <p:spPr>
          <a:xfrm>
            <a:off x="3543300" y="1028700"/>
            <a:ext cx="2263697" cy="523220"/>
          </a:xfrm>
          <a:prstGeom prst="rect">
            <a:avLst/>
          </a:prstGeom>
          <a:noFill/>
        </p:spPr>
        <p:txBody>
          <a:bodyPr wrap="none" rtlCol="0">
            <a:spAutoFit/>
          </a:bodyPr>
          <a:lstStyle/>
          <a:p>
            <a:r>
              <a:rPr lang="en-US" sz="2800" dirty="0">
                <a:solidFill>
                  <a:schemeClr val="bg2"/>
                </a:solidFill>
              </a:rPr>
              <a:t>Bat</a:t>
            </a:r>
            <a:r>
              <a:rPr lang="en-US" sz="2800" dirty="0"/>
              <a:t> </a:t>
            </a:r>
            <a:r>
              <a:rPr lang="en-US" sz="2800" dirty="0">
                <a:solidFill>
                  <a:schemeClr val="bg2"/>
                </a:solidFill>
              </a:rPr>
              <a:t>Egressing</a:t>
            </a:r>
          </a:p>
        </p:txBody>
      </p:sp>
    </p:spTree>
    <p:extLst>
      <p:ext uri="{BB962C8B-B14F-4D97-AF65-F5344CB8AC3E}">
        <p14:creationId xmlns:p14="http://schemas.microsoft.com/office/powerpoint/2010/main" val="472156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3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35698</TotalTime>
  <Words>1659</Words>
  <Application>Microsoft Office PowerPoint</Application>
  <PresentationFormat>Widescreen</PresentationFormat>
  <Paragraphs>128</Paragraphs>
  <Slides>17</Slides>
  <Notes>17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Aptos</vt:lpstr>
      <vt:lpstr>Aptos Display</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larry gorham</dc:creator>
  <cp:lastModifiedBy>larry gorham</cp:lastModifiedBy>
  <cp:revision>55</cp:revision>
  <cp:lastPrinted>2025-09-12T01:05:39Z</cp:lastPrinted>
  <dcterms:created xsi:type="dcterms:W3CDTF">2025-09-09T01:15:47Z</dcterms:created>
  <dcterms:modified xsi:type="dcterms:W3CDTF">2026-01-12T17:22:36Z</dcterms:modified>
</cp:coreProperties>
</file>

<file path=docProps/thumbnail.jpeg>
</file>